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4" r:id="rId20"/>
    <p:sldId id="276" r:id="rId21"/>
    <p:sldId id="290" r:id="rId22"/>
    <p:sldId id="277" r:id="rId23"/>
    <p:sldId id="278" r:id="rId24"/>
    <p:sldId id="279" r:id="rId25"/>
    <p:sldId id="280" r:id="rId26"/>
    <p:sldId id="281" r:id="rId27"/>
    <p:sldId id="282" r:id="rId28"/>
    <p:sldId id="283" r:id="rId29"/>
    <p:sldId id="284" r:id="rId30"/>
    <p:sldId id="285" r:id="rId31"/>
    <p:sldId id="286" r:id="rId32"/>
    <p:sldId id="288" r:id="rId33"/>
    <p:sldId id="287"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2501B32-E99C-4406-9E0B-9BDC7E0F109C}" type="datetimeFigureOut">
              <a:rPr lang="ar-EG" smtClean="0"/>
              <a:t>29/04/1436</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ABA66FA-8BBD-4590-BD9B-7D4A67FAB715}" type="slidenum">
              <a:rPr lang="ar-EG" smtClean="0"/>
              <a:t>‹#›</a:t>
            </a:fld>
            <a:endParaRPr lang="ar-EG"/>
          </a:p>
        </p:txBody>
      </p:sp>
    </p:spTree>
    <p:extLst>
      <p:ext uri="{BB962C8B-B14F-4D97-AF65-F5344CB8AC3E}">
        <p14:creationId xmlns:p14="http://schemas.microsoft.com/office/powerpoint/2010/main" val="37923615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ABA66FA-8BBD-4590-BD9B-7D4A67FAB715}" type="slidenum">
              <a:rPr lang="ar-EG" smtClean="0"/>
              <a:t>30</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2/18/2015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2/18/2015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dirty="0"/>
          </a:p>
        </p:txBody>
      </p:sp>
      <p:sp>
        <p:nvSpPr>
          <p:cNvPr id="3" name="Subtitle 2"/>
          <p:cNvSpPr>
            <a:spLocks noGrp="1"/>
          </p:cNvSpPr>
          <p:nvPr>
            <p:ph type="subTitle" idx="1"/>
          </p:nvPr>
        </p:nvSpPr>
        <p:spPr/>
        <p:txBody>
          <a:bodyPr/>
          <a:lstStyle/>
          <a:p>
            <a:endParaRPr lang="ar-EG"/>
          </a:p>
        </p:txBody>
      </p:sp>
      <p:pic>
        <p:nvPicPr>
          <p:cNvPr id="4" name="Picture 3" descr="نتيجة بحث الصور عن بسم الله الرحمن الرحيم"/>
          <p:cNvPicPr/>
          <p:nvPr/>
        </p:nvPicPr>
        <p:blipFill>
          <a:blip r:embed="rId2"/>
          <a:srcRect/>
          <a:stretch>
            <a:fillRect/>
          </a:stretch>
        </p:blipFill>
        <p:spPr bwMode="auto">
          <a:xfrm>
            <a:off x="0" y="0"/>
            <a:ext cx="93725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normAutofit fontScale="90000"/>
          </a:bodyPr>
          <a:lstStyle/>
          <a:p>
            <a:pPr algn="ctr"/>
            <a:r>
              <a:rPr lang="ar-SA" b="1" u="sng" dirty="0" smtClean="0">
                <a:solidFill>
                  <a:srgbClr val="00B050"/>
                </a:solidFill>
              </a:rPr>
              <a:t>أنواع السوائل المبردة :</a:t>
            </a:r>
            <a:r>
              <a:rPr lang="en-US" b="1" dirty="0" smtClean="0">
                <a:solidFill>
                  <a:srgbClr val="00B050"/>
                </a:solidFill>
              </a:rPr>
              <a:t/>
            </a:r>
            <a:br>
              <a:rPr lang="en-US" b="1" dirty="0" smtClean="0">
                <a:solidFill>
                  <a:srgbClr val="00B050"/>
                </a:solidFill>
              </a:rPr>
            </a:br>
            <a:endParaRPr lang="ar-EG" b="1" dirty="0">
              <a:solidFill>
                <a:srgbClr val="00B050"/>
              </a:solidFill>
            </a:endParaRPr>
          </a:p>
        </p:txBody>
      </p:sp>
      <p:sp>
        <p:nvSpPr>
          <p:cNvPr id="3" name="Content Placeholder 2"/>
          <p:cNvSpPr>
            <a:spLocks noGrp="1"/>
          </p:cNvSpPr>
          <p:nvPr>
            <p:ph idx="1"/>
          </p:nvPr>
        </p:nvSpPr>
        <p:spPr>
          <a:xfrm>
            <a:off x="457200" y="1447800"/>
            <a:ext cx="8229600" cy="5257800"/>
          </a:xfrm>
        </p:spPr>
        <p:txBody>
          <a:bodyPr>
            <a:normAutofit lnSpcReduction="10000"/>
          </a:bodyPr>
          <a:lstStyle/>
          <a:p>
            <a:pPr lvl="0">
              <a:buFont typeface="Wingdings" pitchFamily="2" charset="2"/>
              <a:buChar char="ü"/>
            </a:pPr>
            <a:r>
              <a:rPr lang="ar-SA" b="1" dirty="0" smtClean="0">
                <a:solidFill>
                  <a:srgbClr val="FF0000"/>
                </a:solidFill>
              </a:rPr>
              <a:t>غاز النوشادر أو الأمونيا :</a:t>
            </a:r>
            <a:endParaRPr lang="en-US" dirty="0" smtClean="0">
              <a:solidFill>
                <a:srgbClr val="FF0000"/>
              </a:solidFill>
            </a:endParaRPr>
          </a:p>
          <a:p>
            <a:pPr>
              <a:buNone/>
            </a:pPr>
            <a:r>
              <a:rPr lang="ar-EG" dirty="0" smtClean="0">
                <a:solidFill>
                  <a:srgbClr val="FF0000"/>
                </a:solidFill>
              </a:rPr>
              <a:t>    </a:t>
            </a:r>
            <a:r>
              <a:rPr lang="ar-SA" dirty="0" smtClean="0">
                <a:solidFill>
                  <a:srgbClr val="FF0000"/>
                </a:solidFill>
              </a:rPr>
              <a:t>أكثر انتشاراً في الثلاجات التجارية ولا يستخدم في الثلاجات المنزلية لرائحته النفاذة وتعرضه للاشتعال .</a:t>
            </a:r>
            <a:endParaRPr lang="en-US" dirty="0" smtClean="0">
              <a:solidFill>
                <a:srgbClr val="FF0000"/>
              </a:solidFill>
            </a:endParaRPr>
          </a:p>
          <a:p>
            <a:pPr lvl="0">
              <a:buFont typeface="Wingdings" pitchFamily="2" charset="2"/>
              <a:buChar char="ü"/>
            </a:pPr>
            <a:r>
              <a:rPr lang="ar-SA" b="1" dirty="0" smtClean="0">
                <a:solidFill>
                  <a:srgbClr val="FF0000"/>
                </a:solidFill>
              </a:rPr>
              <a:t>غاز الفريون :</a:t>
            </a:r>
            <a:endParaRPr lang="en-US" dirty="0" smtClean="0">
              <a:solidFill>
                <a:srgbClr val="FF0000"/>
              </a:solidFill>
            </a:endParaRPr>
          </a:p>
          <a:p>
            <a:pPr>
              <a:buNone/>
            </a:pPr>
            <a:r>
              <a:rPr lang="ar-EG" dirty="0" smtClean="0">
                <a:solidFill>
                  <a:srgbClr val="FF0000"/>
                </a:solidFill>
              </a:rPr>
              <a:t>    أ</a:t>
            </a:r>
            <a:r>
              <a:rPr lang="ar-SA" dirty="0" smtClean="0">
                <a:solidFill>
                  <a:srgbClr val="FF0000"/>
                </a:solidFill>
              </a:rPr>
              <a:t>كثر استخداماً في الثلاجات المنزلية عديم الرائحة وغير سام وغير قابل للالتهاب والانفجار .</a:t>
            </a:r>
            <a:endParaRPr lang="en-US" dirty="0" smtClean="0">
              <a:solidFill>
                <a:srgbClr val="FF0000"/>
              </a:solidFill>
            </a:endParaRPr>
          </a:p>
          <a:p>
            <a:pPr lvl="0">
              <a:buFont typeface="Wingdings" pitchFamily="2" charset="2"/>
              <a:buChar char="ü"/>
            </a:pPr>
            <a:r>
              <a:rPr lang="ar-SA" b="1" dirty="0" smtClean="0">
                <a:solidFill>
                  <a:srgbClr val="FF0000"/>
                </a:solidFill>
              </a:rPr>
              <a:t>غاز ثاني أكسيد الكبريت :</a:t>
            </a:r>
            <a:endParaRPr lang="en-US" dirty="0" smtClean="0">
              <a:solidFill>
                <a:srgbClr val="FF0000"/>
              </a:solidFill>
            </a:endParaRPr>
          </a:p>
          <a:p>
            <a:pPr>
              <a:buNone/>
            </a:pPr>
            <a:r>
              <a:rPr lang="ar-EG" dirty="0" smtClean="0">
                <a:solidFill>
                  <a:srgbClr val="FF0000"/>
                </a:solidFill>
              </a:rPr>
              <a:t> </a:t>
            </a:r>
            <a:r>
              <a:rPr lang="ar-SA" dirty="0" smtClean="0">
                <a:solidFill>
                  <a:srgbClr val="FF0000"/>
                </a:solidFill>
              </a:rPr>
              <a:t>سام وقابل للتفاعل مع المعادن رائحته نفاذه ويكشف عن تسربه من خلال رائحته .</a:t>
            </a:r>
            <a:endParaRPr lang="en-US" dirty="0" smtClean="0">
              <a:solidFill>
                <a:srgbClr val="FF0000"/>
              </a:solidFill>
            </a:endParaRPr>
          </a:p>
          <a:p>
            <a:pPr lvl="0">
              <a:buFont typeface="Wingdings" pitchFamily="2" charset="2"/>
              <a:buChar char="ü"/>
            </a:pPr>
            <a:r>
              <a:rPr lang="ar-SA" b="1" dirty="0" smtClean="0">
                <a:solidFill>
                  <a:srgbClr val="FF0000"/>
                </a:solidFill>
              </a:rPr>
              <a:t>ثاني أكسيد الكربون :</a:t>
            </a:r>
            <a:endParaRPr lang="en-US" dirty="0" smtClean="0">
              <a:solidFill>
                <a:srgbClr val="FF0000"/>
              </a:solidFill>
            </a:endParaRPr>
          </a:p>
          <a:p>
            <a:pPr>
              <a:buNone/>
            </a:pPr>
            <a:r>
              <a:rPr lang="ar-EG" dirty="0" smtClean="0">
                <a:solidFill>
                  <a:srgbClr val="FF0000"/>
                </a:solidFill>
              </a:rPr>
              <a:t>  </a:t>
            </a:r>
            <a:r>
              <a:rPr lang="ar-SA" dirty="0" smtClean="0">
                <a:solidFill>
                  <a:srgbClr val="FF0000"/>
                </a:solidFill>
              </a:rPr>
              <a:t>يستخدم في الأغراض التي تحتاج إلى درجات منخفضة جداً من الحرارة مثل غرف تبريد البواخر لعدم قابليته للاشتعال.</a:t>
            </a:r>
            <a:endParaRPr lang="en-US" dirty="0" smtClean="0">
              <a:solidFill>
                <a:srgbClr val="FF0000"/>
              </a:solidFill>
            </a:endParaRPr>
          </a:p>
          <a:p>
            <a:endParaRPr lang="ar-E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t>التلف التبريدى</a:t>
            </a:r>
            <a:r>
              <a:rPr lang="ar-SA" dirty="0" smtClean="0"/>
              <a:t>:</a:t>
            </a:r>
            <a:endParaRPr lang="ar-EG" dirty="0"/>
          </a:p>
        </p:txBody>
      </p:sp>
      <p:sp>
        <p:nvSpPr>
          <p:cNvPr id="3" name="Content Placeholder 2"/>
          <p:cNvSpPr>
            <a:spLocks noGrp="1"/>
          </p:cNvSpPr>
          <p:nvPr>
            <p:ph idx="1"/>
          </p:nvPr>
        </p:nvSpPr>
        <p:spPr/>
        <p:txBody>
          <a:bodyPr>
            <a:normAutofit lnSpcReduction="10000"/>
          </a:bodyPr>
          <a:lstStyle/>
          <a:p>
            <a:pPr lvl="0" algn="just"/>
            <a:r>
              <a:rPr lang="en-US" dirty="0" smtClean="0"/>
              <a:t> </a:t>
            </a:r>
            <a:r>
              <a:rPr lang="ar-SA" sz="3200" dirty="0" smtClean="0">
                <a:solidFill>
                  <a:srgbClr val="FF0000"/>
                </a:solidFill>
                <a:latin typeface="Times New Roman" pitchFamily="18" charset="0"/>
                <a:cs typeface="Times New Roman" pitchFamily="18" charset="0"/>
              </a:rPr>
              <a:t>تتعرض الفاكهة والخضراوات للتلف على درجة حرارة منخفضة ومن أمثلة ذلك -  عدم نضج الطماطم جيدا عند تدفئتها عقب حفظها على درجة  35  ْف لمدة ثلاثة أيام .</a:t>
            </a:r>
            <a:endParaRPr lang="en-US" sz="3200" dirty="0" smtClean="0">
              <a:solidFill>
                <a:srgbClr val="FF0000"/>
              </a:solidFill>
              <a:latin typeface="Times New Roman" pitchFamily="18" charset="0"/>
              <a:cs typeface="Times New Roman" pitchFamily="18" charset="0"/>
            </a:endParaRPr>
          </a:p>
          <a:p>
            <a:pPr lvl="0" algn="just"/>
            <a:r>
              <a:rPr lang="ar-SA" sz="3200" dirty="0" smtClean="0">
                <a:solidFill>
                  <a:srgbClr val="FF0000"/>
                </a:solidFill>
                <a:latin typeface="Times New Roman" pitchFamily="18" charset="0"/>
                <a:cs typeface="Times New Roman" pitchFamily="18" charset="0"/>
              </a:rPr>
              <a:t>تلون بعض أصناف البطاطس باللون البنى من الداخل عند تخزينها على درجة حرارة تقل عن 40ᵒ ف وترتفع نسبة السكر فى البطاطس .</a:t>
            </a:r>
            <a:endParaRPr lang="en-US" sz="3200" dirty="0" smtClean="0">
              <a:solidFill>
                <a:srgbClr val="FF0000"/>
              </a:solidFill>
              <a:latin typeface="Times New Roman" pitchFamily="18" charset="0"/>
              <a:cs typeface="Times New Roman" pitchFamily="18" charset="0"/>
            </a:endParaRPr>
          </a:p>
          <a:p>
            <a:pPr lvl="0" algn="just"/>
            <a:r>
              <a:rPr lang="ar-SA" sz="3200" dirty="0" smtClean="0">
                <a:solidFill>
                  <a:srgbClr val="FF0000"/>
                </a:solidFill>
                <a:latin typeface="Times New Roman" pitchFamily="18" charset="0"/>
                <a:cs typeface="Times New Roman" pitchFamily="18" charset="0"/>
              </a:rPr>
              <a:t>فقد نسبة من الفيتامينات أثناء التبريد كما يحدث فى السبانخ حيث يفقد 5% من حامض الاسكوربيك خلا</a:t>
            </a:r>
            <a:r>
              <a:rPr lang="ar-EG" sz="3200" dirty="0" smtClean="0">
                <a:solidFill>
                  <a:srgbClr val="FF0000"/>
                </a:solidFill>
                <a:latin typeface="Times New Roman" pitchFamily="18" charset="0"/>
                <a:cs typeface="Times New Roman" pitchFamily="18" charset="0"/>
              </a:rPr>
              <a:t>ل</a:t>
            </a:r>
            <a:r>
              <a:rPr lang="ar-SA" sz="3200" dirty="0" smtClean="0">
                <a:solidFill>
                  <a:srgbClr val="FF0000"/>
                </a:solidFill>
                <a:latin typeface="Times New Roman" pitchFamily="18" charset="0"/>
                <a:cs typeface="Times New Roman" pitchFamily="18" charset="0"/>
              </a:rPr>
              <a:t> ثلاثة أيام عند تخ</a:t>
            </a:r>
            <a:r>
              <a:rPr lang="ar-EG" sz="3200" dirty="0" smtClean="0">
                <a:solidFill>
                  <a:srgbClr val="FF0000"/>
                </a:solidFill>
                <a:latin typeface="Times New Roman" pitchFamily="18" charset="0"/>
                <a:cs typeface="Times New Roman" pitchFamily="18" charset="0"/>
              </a:rPr>
              <a:t>ز</a:t>
            </a:r>
            <a:r>
              <a:rPr lang="ar-SA" sz="3200" dirty="0" smtClean="0">
                <a:solidFill>
                  <a:srgbClr val="FF0000"/>
                </a:solidFill>
                <a:latin typeface="Times New Roman" pitchFamily="18" charset="0"/>
                <a:cs typeface="Times New Roman" pitchFamily="18" charset="0"/>
              </a:rPr>
              <a:t>ينها على درجة   34  ْف </a:t>
            </a:r>
            <a:endParaRPr lang="en-US" sz="3200" dirty="0" smtClean="0">
              <a:solidFill>
                <a:srgbClr val="FF0000"/>
              </a:solidFill>
              <a:latin typeface="Times New Roman" pitchFamily="18" charset="0"/>
              <a:cs typeface="Times New Roman" pitchFamily="18" charset="0"/>
            </a:endParaRPr>
          </a:p>
          <a:p>
            <a:endParaRPr lang="en-US" dirty="0" smtClean="0"/>
          </a:p>
          <a:p>
            <a:endParaRPr lang="ar-EG"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447800"/>
          </a:xfrm>
        </p:spPr>
        <p:txBody>
          <a:bodyPr>
            <a:normAutofit fontScale="90000"/>
          </a:bodyPr>
          <a:lstStyle/>
          <a:p>
            <a:pPr algn="ctr"/>
            <a:r>
              <a:rPr lang="ar-EG" b="1" dirty="0" smtClean="0"/>
              <a:t/>
            </a:r>
            <a:br>
              <a:rPr lang="ar-EG" b="1" dirty="0" smtClean="0"/>
            </a:br>
            <a:r>
              <a:rPr lang="ar-EG" b="1" dirty="0" smtClean="0"/>
              <a:t/>
            </a:r>
            <a:br>
              <a:rPr lang="ar-EG" b="1" dirty="0" smtClean="0"/>
            </a:br>
            <a:r>
              <a:rPr lang="ar-EG" b="1" dirty="0" smtClean="0"/>
              <a:t/>
            </a:r>
            <a:br>
              <a:rPr lang="ar-EG" b="1" dirty="0" smtClean="0"/>
            </a:br>
            <a:r>
              <a:rPr lang="ar-EG" b="1" dirty="0" smtClean="0"/>
              <a:t/>
            </a:r>
            <a:br>
              <a:rPr lang="ar-EG" b="1" dirty="0" smtClean="0"/>
            </a:br>
            <a:r>
              <a:rPr lang="ar-EG" b="1" dirty="0" smtClean="0"/>
              <a:t/>
            </a:r>
            <a:br>
              <a:rPr lang="ar-EG" b="1" dirty="0" smtClean="0"/>
            </a:br>
            <a:r>
              <a:rPr lang="ar-EG" b="1" dirty="0" smtClean="0"/>
              <a:t/>
            </a:r>
            <a:br>
              <a:rPr lang="ar-EG" b="1" dirty="0" smtClean="0"/>
            </a:br>
            <a:r>
              <a:rPr lang="ar-EG" b="1" dirty="0" smtClean="0"/>
              <a:t>فساد الاغذية المبردة</a:t>
            </a:r>
            <a:r>
              <a:rPr lang="ar-SA" dirty="0" smtClean="0"/>
              <a:t>:</a:t>
            </a:r>
            <a:r>
              <a:rPr lang="en-US" dirty="0" smtClean="0"/>
              <a:t/>
            </a:r>
            <a:br>
              <a:rPr lang="en-US" dirty="0" smtClean="0"/>
            </a:br>
            <a:endParaRPr lang="ar-EG" dirty="0"/>
          </a:p>
        </p:txBody>
      </p:sp>
      <p:sp>
        <p:nvSpPr>
          <p:cNvPr id="3" name="Content Placeholder 2"/>
          <p:cNvSpPr>
            <a:spLocks noGrp="1"/>
          </p:cNvSpPr>
          <p:nvPr>
            <p:ph idx="1"/>
          </p:nvPr>
        </p:nvSpPr>
        <p:spPr>
          <a:xfrm>
            <a:off x="457200" y="1219200"/>
            <a:ext cx="8229600" cy="5105400"/>
          </a:xfrm>
        </p:spPr>
        <p:txBody>
          <a:bodyPr/>
          <a:lstStyle/>
          <a:p>
            <a:pPr lvl="0"/>
            <a:r>
              <a:rPr lang="ar-SA" b="1" dirty="0" smtClean="0">
                <a:solidFill>
                  <a:srgbClr val="FF0000"/>
                </a:solidFill>
              </a:rPr>
              <a:t>التعفن البكت</a:t>
            </a:r>
            <a:r>
              <a:rPr lang="ar-EG" b="1" dirty="0" smtClean="0">
                <a:solidFill>
                  <a:srgbClr val="FF0000"/>
                </a:solidFill>
              </a:rPr>
              <a:t>ي</a:t>
            </a:r>
            <a:r>
              <a:rPr lang="ar-SA" b="1" dirty="0" smtClean="0">
                <a:solidFill>
                  <a:srgbClr val="FF0000"/>
                </a:solidFill>
              </a:rPr>
              <a:t>رى اللين : </a:t>
            </a:r>
            <a:r>
              <a:rPr lang="en-US" b="1" dirty="0" smtClean="0">
                <a:solidFill>
                  <a:srgbClr val="FF0000"/>
                </a:solidFill>
              </a:rPr>
              <a:t> Bacterial   Soft Rot</a:t>
            </a:r>
            <a:r>
              <a:rPr lang="en-US" dirty="0" smtClean="0">
                <a:solidFill>
                  <a:srgbClr val="FF0000"/>
                </a:solidFill>
              </a:rPr>
              <a:t> </a:t>
            </a:r>
            <a:endParaRPr lang="ar-EG" dirty="0" smtClean="0">
              <a:solidFill>
                <a:srgbClr val="FF0000"/>
              </a:solidFill>
            </a:endParaRPr>
          </a:p>
          <a:p>
            <a:pPr lvl="0"/>
            <a:r>
              <a:rPr lang="ar-EG" dirty="0" smtClean="0">
                <a:solidFill>
                  <a:srgbClr val="FF0000"/>
                </a:solidFill>
              </a:rPr>
              <a:t>المسبب: بكتريا  </a:t>
            </a:r>
            <a:r>
              <a:rPr lang="en-US" i="1" dirty="0" err="1" smtClean="0">
                <a:solidFill>
                  <a:srgbClr val="FF0000"/>
                </a:solidFill>
              </a:rPr>
              <a:t>Erwinia</a:t>
            </a:r>
            <a:r>
              <a:rPr lang="en-US" i="1" dirty="0" smtClean="0">
                <a:solidFill>
                  <a:srgbClr val="FF0000"/>
                </a:solidFill>
              </a:rPr>
              <a:t> </a:t>
            </a:r>
            <a:r>
              <a:rPr lang="en-US" i="1" dirty="0" err="1" smtClean="0">
                <a:solidFill>
                  <a:srgbClr val="FF0000"/>
                </a:solidFill>
              </a:rPr>
              <a:t>carotovora</a:t>
            </a:r>
            <a:endParaRPr lang="en-US" dirty="0" smtClean="0">
              <a:solidFill>
                <a:srgbClr val="FF0000"/>
              </a:solidFill>
            </a:endParaRPr>
          </a:p>
          <a:p>
            <a:pPr>
              <a:buNone/>
            </a:pPr>
            <a:r>
              <a:rPr lang="ar-SA" dirty="0" smtClean="0">
                <a:solidFill>
                  <a:srgbClr val="FF0000"/>
                </a:solidFill>
              </a:rPr>
              <a:t>ويظهر على هيئة بقع شحبة خضراء اللون </a:t>
            </a:r>
            <a:r>
              <a:rPr lang="ar-EG" dirty="0" smtClean="0">
                <a:solidFill>
                  <a:srgbClr val="FF0000"/>
                </a:solidFill>
              </a:rPr>
              <a:t>او سوداء </a:t>
            </a:r>
            <a:r>
              <a:rPr lang="ar-SA" dirty="0" smtClean="0">
                <a:solidFill>
                  <a:srgbClr val="FF0000"/>
                </a:solidFill>
              </a:rPr>
              <a:t>داكنة </a:t>
            </a:r>
            <a:r>
              <a:rPr lang="ar-EG" dirty="0" smtClean="0">
                <a:solidFill>
                  <a:srgbClr val="FF0000"/>
                </a:solidFill>
              </a:rPr>
              <a:t> </a:t>
            </a:r>
            <a:r>
              <a:rPr lang="ar-SA" dirty="0" smtClean="0">
                <a:solidFill>
                  <a:srgbClr val="FF0000"/>
                </a:solidFill>
              </a:rPr>
              <a:t>وبقع </a:t>
            </a:r>
            <a:r>
              <a:rPr lang="ar-SA" dirty="0" smtClean="0">
                <a:solidFill>
                  <a:srgbClr val="FF0000"/>
                </a:solidFill>
              </a:rPr>
              <a:t>لينة مصفرة اللون على السيقان وجذور ودرنات الخضروات</a:t>
            </a:r>
            <a:r>
              <a:rPr lang="ar-EG" dirty="0" smtClean="0">
                <a:solidFill>
                  <a:srgbClr val="FF0000"/>
                </a:solidFill>
              </a:rPr>
              <a:t> والفواكه</a:t>
            </a:r>
            <a:r>
              <a:rPr lang="ar-SA" dirty="0" smtClean="0">
                <a:solidFill>
                  <a:srgbClr val="FF0000"/>
                </a:solidFill>
              </a:rPr>
              <a:t>. وللوقاية من هذا الفساد يتحاشى تلوث الثمار وتجريحها أثناء التداول وتبريد المواد الغذائية بسرعة الى أقل درجة حرارة</a:t>
            </a:r>
            <a:r>
              <a:rPr lang="ar-EG" dirty="0" smtClean="0">
                <a:solidFill>
                  <a:srgbClr val="FF0000"/>
                </a:solidFill>
              </a:rPr>
              <a:t>. </a:t>
            </a:r>
            <a:endParaRPr lang="en-US" dirty="0" smtClean="0">
              <a:solidFill>
                <a:srgbClr val="FF0000"/>
              </a:solidFill>
            </a:endParaRPr>
          </a:p>
          <a:p>
            <a:endParaRPr lang="ar-EG" dirty="0"/>
          </a:p>
        </p:txBody>
      </p:sp>
      <p:pic>
        <p:nvPicPr>
          <p:cNvPr id="6" name="irc_mi" descr="http://1.bp.blogspot.com/-0bT0UCxlZu0/UifZvzrB3RI/AAAAAAAAD_k/sLiPttp3j7s/s640/2459782526%5B1%5D.jpg"/>
          <p:cNvPicPr/>
          <p:nvPr/>
        </p:nvPicPr>
        <p:blipFill>
          <a:blip r:embed="rId2"/>
          <a:srcRect/>
          <a:stretch>
            <a:fillRect/>
          </a:stretch>
        </p:blipFill>
        <p:spPr bwMode="auto">
          <a:xfrm>
            <a:off x="152400" y="4114800"/>
            <a:ext cx="8458200" cy="243839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67512"/>
          </a:xfrm>
        </p:spPr>
        <p:txBody>
          <a:bodyPr>
            <a:normAutofit fontScale="90000"/>
          </a:bodyPr>
          <a:lstStyle/>
          <a:p>
            <a:pPr lvl="0"/>
            <a:r>
              <a:rPr lang="ar-SA" b="1" dirty="0" smtClean="0"/>
              <a:t> </a:t>
            </a:r>
            <a:r>
              <a:rPr lang="ar-EG" b="1" dirty="0" smtClean="0"/>
              <a:t/>
            </a:r>
            <a:br>
              <a:rPr lang="ar-EG" b="1" dirty="0" smtClean="0"/>
            </a:br>
            <a:r>
              <a:rPr lang="ar-EG" b="1" dirty="0" smtClean="0"/>
              <a:t/>
            </a:r>
            <a:br>
              <a:rPr lang="ar-EG" b="1" dirty="0" smtClean="0"/>
            </a:br>
            <a:r>
              <a:rPr lang="ar-EG" b="1" dirty="0" smtClean="0"/>
              <a:t/>
            </a:r>
            <a:br>
              <a:rPr lang="ar-EG" b="1" dirty="0" smtClean="0"/>
            </a:br>
            <a:r>
              <a:rPr lang="ar-EG" b="1" dirty="0" smtClean="0"/>
              <a:t/>
            </a:r>
            <a:br>
              <a:rPr lang="ar-EG" b="1" dirty="0" smtClean="0"/>
            </a:br>
            <a:r>
              <a:rPr lang="ar-EG" b="1" dirty="0" smtClean="0"/>
              <a:t/>
            </a:r>
            <a:br>
              <a:rPr lang="ar-EG" b="1" dirty="0" smtClean="0"/>
            </a:br>
            <a:r>
              <a:rPr lang="ar-SA" b="1" dirty="0" smtClean="0"/>
              <a:t>التعفن الفطرى الرمادى : </a:t>
            </a:r>
            <a:r>
              <a:rPr lang="en-US" b="1" dirty="0" smtClean="0"/>
              <a:t>Gray  Mold  Rot</a:t>
            </a:r>
            <a:r>
              <a:rPr lang="en-US" dirty="0" smtClean="0"/>
              <a:t> </a:t>
            </a:r>
            <a:br>
              <a:rPr lang="en-US" dirty="0" smtClean="0"/>
            </a:br>
            <a:endParaRPr lang="ar-EG" dirty="0"/>
          </a:p>
        </p:txBody>
      </p:sp>
      <p:sp>
        <p:nvSpPr>
          <p:cNvPr id="3" name="Content Placeholder 2"/>
          <p:cNvSpPr>
            <a:spLocks noGrp="1"/>
          </p:cNvSpPr>
          <p:nvPr>
            <p:ph idx="1"/>
          </p:nvPr>
        </p:nvSpPr>
        <p:spPr>
          <a:xfrm>
            <a:off x="457200" y="1295400"/>
            <a:ext cx="8229600" cy="4389120"/>
          </a:xfrm>
        </p:spPr>
        <p:txBody>
          <a:bodyPr/>
          <a:lstStyle/>
          <a:p>
            <a:pPr algn="just"/>
            <a:r>
              <a:rPr lang="ar-EG" sz="3600" dirty="0" smtClean="0">
                <a:solidFill>
                  <a:srgbClr val="FF0000"/>
                </a:solidFill>
                <a:latin typeface="Times New Roman" pitchFamily="18" charset="0"/>
                <a:cs typeface="Times New Roman" pitchFamily="18" charset="0"/>
              </a:rPr>
              <a:t>المسبب: فطر</a:t>
            </a:r>
            <a:r>
              <a:rPr lang="en-US" sz="3600" b="1" dirty="0" smtClean="0">
                <a:solidFill>
                  <a:srgbClr val="FF0000"/>
                </a:solidFill>
              </a:rPr>
              <a:t> </a:t>
            </a:r>
            <a:r>
              <a:rPr lang="en-US" sz="3600" b="1" i="1" dirty="0" smtClean="0">
                <a:solidFill>
                  <a:srgbClr val="FF0000"/>
                </a:solidFill>
              </a:rPr>
              <a:t>Botrytis </a:t>
            </a:r>
            <a:r>
              <a:rPr lang="en-US" sz="3600" b="1" i="1" dirty="0" err="1" smtClean="0">
                <a:solidFill>
                  <a:srgbClr val="FF0000"/>
                </a:solidFill>
              </a:rPr>
              <a:t>cinerea</a:t>
            </a:r>
            <a:r>
              <a:rPr lang="ar-EG" sz="3600" b="1" i="1" dirty="0" smtClean="0">
                <a:solidFill>
                  <a:srgbClr val="FF0000"/>
                </a:solidFill>
              </a:rPr>
              <a:t> </a:t>
            </a:r>
            <a:endParaRPr lang="en-US" sz="3600" i="1" dirty="0" smtClean="0">
              <a:solidFill>
                <a:srgbClr val="FF0000"/>
              </a:solidFill>
              <a:latin typeface="Times New Roman" pitchFamily="18" charset="0"/>
              <a:cs typeface="Times New Roman" pitchFamily="18" charset="0"/>
            </a:endParaRPr>
          </a:p>
          <a:p>
            <a:pPr marL="0" indent="0" algn="just">
              <a:buNone/>
            </a:pPr>
            <a:r>
              <a:rPr lang="ar-SA" sz="3600" dirty="0" smtClean="0">
                <a:solidFill>
                  <a:srgbClr val="FF0000"/>
                </a:solidFill>
                <a:latin typeface="Times New Roman" pitchFamily="18" charset="0"/>
                <a:cs typeface="Times New Roman" pitchFamily="18" charset="0"/>
              </a:rPr>
              <a:t>ومن مظاهر </a:t>
            </a:r>
            <a:r>
              <a:rPr lang="ar-SA" sz="3600" dirty="0" smtClean="0">
                <a:solidFill>
                  <a:srgbClr val="FF0000"/>
                </a:solidFill>
                <a:latin typeface="Times New Roman" pitchFamily="18" charset="0"/>
                <a:cs typeface="Times New Roman" pitchFamily="18" charset="0"/>
              </a:rPr>
              <a:t>هذ</a:t>
            </a:r>
            <a:r>
              <a:rPr lang="ar-EG" sz="3600" dirty="0" smtClean="0">
                <a:solidFill>
                  <a:srgbClr val="FF0000"/>
                </a:solidFill>
                <a:latin typeface="Times New Roman" pitchFamily="18" charset="0"/>
                <a:cs typeface="Times New Roman" pitchFamily="18" charset="0"/>
              </a:rPr>
              <a:t>ا</a:t>
            </a:r>
            <a:r>
              <a:rPr lang="ar-SA" sz="3600" dirty="0" smtClean="0">
                <a:solidFill>
                  <a:srgbClr val="FF0000"/>
                </a:solidFill>
                <a:latin typeface="Times New Roman" pitchFamily="18" charset="0"/>
                <a:cs typeface="Times New Roman" pitchFamily="18" charset="0"/>
              </a:rPr>
              <a:t> </a:t>
            </a:r>
            <a:r>
              <a:rPr lang="ar-SA" sz="3600" dirty="0" smtClean="0">
                <a:solidFill>
                  <a:srgbClr val="FF0000"/>
                </a:solidFill>
                <a:latin typeface="Times New Roman" pitchFamily="18" charset="0"/>
                <a:cs typeface="Times New Roman" pitchFamily="18" charset="0"/>
              </a:rPr>
              <a:t>الفساد تعفن الانسجة مع أحتفاظها بصلابتها وظهور لون بنى أو رمادى وللوقاية </a:t>
            </a:r>
            <a:r>
              <a:rPr lang="ar-SA" sz="3600" dirty="0" smtClean="0">
                <a:solidFill>
                  <a:srgbClr val="FF0000"/>
                </a:solidFill>
                <a:latin typeface="Times New Roman" pitchFamily="18" charset="0"/>
                <a:cs typeface="Times New Roman" pitchFamily="18" charset="0"/>
              </a:rPr>
              <a:t>من</a:t>
            </a:r>
            <a:r>
              <a:rPr lang="ar-EG" sz="3600" dirty="0" smtClean="0">
                <a:solidFill>
                  <a:srgbClr val="FF0000"/>
                </a:solidFill>
                <a:latin typeface="Times New Roman" pitchFamily="18" charset="0"/>
                <a:cs typeface="Times New Roman" pitchFamily="18" charset="0"/>
              </a:rPr>
              <a:t>ه</a:t>
            </a:r>
            <a:r>
              <a:rPr lang="ar-SA" sz="3600" dirty="0" smtClean="0">
                <a:solidFill>
                  <a:srgbClr val="FF0000"/>
                </a:solidFill>
                <a:latin typeface="Times New Roman" pitchFamily="18" charset="0"/>
                <a:cs typeface="Times New Roman" pitchFamily="18" charset="0"/>
              </a:rPr>
              <a:t> </a:t>
            </a:r>
            <a:r>
              <a:rPr lang="ar-SA" sz="3600" dirty="0" smtClean="0">
                <a:solidFill>
                  <a:srgbClr val="FF0000"/>
                </a:solidFill>
                <a:latin typeface="Times New Roman" pitchFamily="18" charset="0"/>
                <a:cs typeface="Times New Roman" pitchFamily="18" charset="0"/>
              </a:rPr>
              <a:t>يراعى تحاشى تجريح الانسجة وخفض </a:t>
            </a:r>
            <a:r>
              <a:rPr lang="ar-SA" sz="3600" dirty="0" smtClean="0">
                <a:solidFill>
                  <a:srgbClr val="FF0000"/>
                </a:solidFill>
                <a:latin typeface="Times New Roman" pitchFamily="18" charset="0"/>
                <a:cs typeface="Times New Roman" pitchFamily="18" charset="0"/>
              </a:rPr>
              <a:t>الرطوبة </a:t>
            </a:r>
            <a:r>
              <a:rPr lang="ar-SA" sz="3600" dirty="0" smtClean="0">
                <a:solidFill>
                  <a:srgbClr val="FF0000"/>
                </a:solidFill>
                <a:latin typeface="Times New Roman" pitchFamily="18" charset="0"/>
                <a:cs typeface="Times New Roman" pitchFamily="18" charset="0"/>
              </a:rPr>
              <a:t>النسبية وخفض الحرارة الى أقل درجة ممكنة نظرا لان هذا الفساد يحدث على درجة32  ْف </a:t>
            </a:r>
            <a:r>
              <a:rPr lang="ar-EG" sz="3600" dirty="0" smtClean="0">
                <a:solidFill>
                  <a:srgbClr val="FF0000"/>
                </a:solidFill>
                <a:latin typeface="Times New Roman" pitchFamily="18" charset="0"/>
                <a:cs typeface="Times New Roman" pitchFamily="18" charset="0"/>
              </a:rPr>
              <a:t>.</a:t>
            </a:r>
            <a:endParaRPr lang="en-US" sz="3600" dirty="0" smtClean="0">
              <a:solidFill>
                <a:srgbClr val="FF0000"/>
              </a:solidFill>
              <a:latin typeface="Times New Roman" pitchFamily="18" charset="0"/>
              <a:cs typeface="Times New Roman" pitchFamily="18" charset="0"/>
            </a:endParaRPr>
          </a:p>
          <a:p>
            <a:endParaRPr lang="ar-EG" dirty="0"/>
          </a:p>
        </p:txBody>
      </p:sp>
      <p:pic>
        <p:nvPicPr>
          <p:cNvPr id="4" name="irc_mi" descr="http://www.shouragroup.com/Images/gallery/vegetabless/strawberry_gray.mold.jpg"/>
          <p:cNvPicPr/>
          <p:nvPr/>
        </p:nvPicPr>
        <p:blipFill>
          <a:blip r:embed="rId2"/>
          <a:srcRect/>
          <a:stretch>
            <a:fillRect/>
          </a:stretch>
        </p:blipFill>
        <p:spPr bwMode="auto">
          <a:xfrm>
            <a:off x="457200" y="4876800"/>
            <a:ext cx="8229600" cy="1981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lgn="ctr"/>
            <a:r>
              <a:rPr lang="ar-SA" b="1" dirty="0" smtClean="0"/>
              <a:t>التعفن اللين المائى : </a:t>
            </a:r>
            <a:r>
              <a:rPr lang="en-US" b="1" dirty="0" smtClean="0"/>
              <a:t> Watery  Soft  Rot</a:t>
            </a:r>
            <a:endParaRPr lang="ar-EG" dirty="0"/>
          </a:p>
        </p:txBody>
      </p:sp>
      <p:sp>
        <p:nvSpPr>
          <p:cNvPr id="3" name="Content Placeholder 2"/>
          <p:cNvSpPr>
            <a:spLocks noGrp="1"/>
          </p:cNvSpPr>
          <p:nvPr>
            <p:ph idx="1"/>
          </p:nvPr>
        </p:nvSpPr>
        <p:spPr>
          <a:xfrm>
            <a:off x="0" y="1143000"/>
            <a:ext cx="9144000" cy="5715000"/>
          </a:xfrm>
        </p:spPr>
        <p:txBody>
          <a:bodyPr/>
          <a:lstStyle/>
          <a:p>
            <a:pPr algn="l" rtl="0"/>
            <a:r>
              <a:rPr lang="en-US" sz="3600" i="1" dirty="0" err="1" smtClean="0"/>
              <a:t>Sclerotinia</a:t>
            </a:r>
            <a:r>
              <a:rPr lang="en-US" sz="3600" i="1" dirty="0" smtClean="0"/>
              <a:t>  </a:t>
            </a:r>
            <a:r>
              <a:rPr lang="en-US" sz="3600" i="1" dirty="0" err="1" smtClean="0"/>
              <a:t>sclerotiorum</a:t>
            </a:r>
            <a:r>
              <a:rPr lang="en-US" sz="3600" i="1" dirty="0" smtClean="0"/>
              <a:t>, </a:t>
            </a:r>
            <a:r>
              <a:rPr lang="en-US" sz="3600" i="1" dirty="0" err="1" smtClean="0"/>
              <a:t>Sclerotinia</a:t>
            </a:r>
            <a:r>
              <a:rPr lang="ar-EG" sz="3600" dirty="0" smtClean="0">
                <a:solidFill>
                  <a:srgbClr val="FF0000"/>
                </a:solidFill>
                <a:latin typeface="Times New Roman" pitchFamily="18" charset="0"/>
                <a:cs typeface="Times New Roman" pitchFamily="18" charset="0"/>
              </a:rPr>
              <a:t>يسببه فطر</a:t>
            </a:r>
            <a:r>
              <a:rPr lang="en-US" sz="3600" i="1" dirty="0" smtClean="0"/>
              <a:t>  minor  </a:t>
            </a:r>
            <a:r>
              <a:rPr lang="en-US" sz="3600" dirty="0" smtClean="0"/>
              <a:t>and</a:t>
            </a:r>
            <a:r>
              <a:rPr lang="en-US" sz="3600" i="1" dirty="0" smtClean="0"/>
              <a:t>   </a:t>
            </a:r>
            <a:r>
              <a:rPr lang="en-US" sz="3600" i="1" dirty="0" err="1" smtClean="0"/>
              <a:t>Sclerotinia</a:t>
            </a:r>
            <a:r>
              <a:rPr lang="en-US" sz="3600" i="1" dirty="0" smtClean="0"/>
              <a:t> </a:t>
            </a:r>
            <a:r>
              <a:rPr lang="en-US" sz="3600" i="1" dirty="0" err="1" smtClean="0"/>
              <a:t>trifoliorum</a:t>
            </a:r>
            <a:endParaRPr lang="en-US" sz="3600" i="1" dirty="0" smtClean="0"/>
          </a:p>
          <a:p>
            <a:pPr marL="0" indent="0">
              <a:buNone/>
            </a:pPr>
            <a:r>
              <a:rPr lang="ar-SA" sz="3600" dirty="0" smtClean="0">
                <a:solidFill>
                  <a:srgbClr val="FF0000"/>
                </a:solidFill>
                <a:latin typeface="Times New Roman" pitchFamily="18" charset="0"/>
                <a:cs typeface="Times New Roman" pitchFamily="18" charset="0"/>
              </a:rPr>
              <a:t>فى </a:t>
            </a:r>
            <a:r>
              <a:rPr lang="ar-SA" sz="3600" dirty="0" smtClean="0">
                <a:solidFill>
                  <a:srgbClr val="FF0000"/>
                </a:solidFill>
                <a:latin typeface="Times New Roman" pitchFamily="18" charset="0"/>
                <a:cs typeface="Times New Roman" pitchFamily="18" charset="0"/>
              </a:rPr>
              <a:t>هذ</a:t>
            </a:r>
            <a:r>
              <a:rPr lang="ar-EG" sz="3600" dirty="0" smtClean="0">
                <a:solidFill>
                  <a:srgbClr val="FF0000"/>
                </a:solidFill>
                <a:latin typeface="Times New Roman" pitchFamily="18" charset="0"/>
                <a:cs typeface="Times New Roman" pitchFamily="18" charset="0"/>
              </a:rPr>
              <a:t>ا</a:t>
            </a:r>
            <a:r>
              <a:rPr lang="ar-SA" sz="3600" dirty="0" smtClean="0">
                <a:solidFill>
                  <a:srgbClr val="FF0000"/>
                </a:solidFill>
                <a:latin typeface="Times New Roman" pitchFamily="18" charset="0"/>
                <a:cs typeface="Times New Roman" pitchFamily="18" charset="0"/>
              </a:rPr>
              <a:t> الفساد تظهر على الأنسجة بقع بنية اللون أو وردية لينة القوام </a:t>
            </a:r>
            <a:r>
              <a:rPr lang="ar-SA" sz="3600" dirty="0" smtClean="0">
                <a:solidFill>
                  <a:srgbClr val="FF0000"/>
                </a:solidFill>
                <a:latin typeface="Times New Roman" pitchFamily="18" charset="0"/>
                <a:cs typeface="Times New Roman" pitchFamily="18" charset="0"/>
              </a:rPr>
              <a:t>وعصير</a:t>
            </a:r>
            <a:r>
              <a:rPr lang="ar-EG" sz="3600" dirty="0" smtClean="0">
                <a:solidFill>
                  <a:srgbClr val="FF0000"/>
                </a:solidFill>
                <a:latin typeface="Times New Roman" pitchFamily="18" charset="0"/>
                <a:cs typeface="Times New Roman" pitchFamily="18" charset="0"/>
              </a:rPr>
              <a:t>ي</a:t>
            </a:r>
            <a:r>
              <a:rPr lang="ar-SA" sz="3600" dirty="0" smtClean="0">
                <a:solidFill>
                  <a:srgbClr val="FF0000"/>
                </a:solidFill>
                <a:latin typeface="Times New Roman" pitchFamily="18" charset="0"/>
                <a:cs typeface="Times New Roman" pitchFamily="18" charset="0"/>
              </a:rPr>
              <a:t>ة </a:t>
            </a:r>
            <a:r>
              <a:rPr lang="ar-SA" sz="3600" dirty="0" smtClean="0">
                <a:solidFill>
                  <a:srgbClr val="FF0000"/>
                </a:solidFill>
                <a:latin typeface="Times New Roman" pitchFamily="18" charset="0"/>
                <a:cs typeface="Times New Roman" pitchFamily="18" charset="0"/>
              </a:rPr>
              <a:t>وتنمو عليها فطريات تكسبها مظهر قطنيا. وللوقاية </a:t>
            </a:r>
            <a:r>
              <a:rPr lang="ar-SA" sz="3600" dirty="0" smtClean="0">
                <a:solidFill>
                  <a:srgbClr val="FF0000"/>
                </a:solidFill>
                <a:latin typeface="Times New Roman" pitchFamily="18" charset="0"/>
                <a:cs typeface="Times New Roman" pitchFamily="18" charset="0"/>
              </a:rPr>
              <a:t>من</a:t>
            </a:r>
            <a:r>
              <a:rPr lang="ar-EG" sz="3600" dirty="0" smtClean="0">
                <a:solidFill>
                  <a:srgbClr val="FF0000"/>
                </a:solidFill>
                <a:latin typeface="Times New Roman" pitchFamily="18" charset="0"/>
                <a:cs typeface="Times New Roman" pitchFamily="18" charset="0"/>
              </a:rPr>
              <a:t>ه</a:t>
            </a:r>
            <a:r>
              <a:rPr lang="ar-SA" sz="3600" dirty="0" smtClean="0">
                <a:solidFill>
                  <a:srgbClr val="FF0000"/>
                </a:solidFill>
                <a:latin typeface="Times New Roman" pitchFamily="18" charset="0"/>
                <a:cs typeface="Times New Roman" pitchFamily="18" charset="0"/>
              </a:rPr>
              <a:t> </a:t>
            </a:r>
            <a:r>
              <a:rPr lang="ar-SA" sz="3600" dirty="0" smtClean="0">
                <a:solidFill>
                  <a:srgbClr val="FF0000"/>
                </a:solidFill>
                <a:latin typeface="Times New Roman" pitchFamily="18" charset="0"/>
                <a:cs typeface="Times New Roman" pitchFamily="18" charset="0"/>
              </a:rPr>
              <a:t>تزال الاجزاء التالفة والملونة وتخزن المادة الغذائية على درجة حرارة قريبة من  32  ْف أوأقل </a:t>
            </a:r>
            <a:endParaRPr lang="en-US" sz="3600" dirty="0" smtClean="0">
              <a:solidFill>
                <a:srgbClr val="FF0000"/>
              </a:solidFill>
              <a:latin typeface="Times New Roman" pitchFamily="18" charset="0"/>
              <a:cs typeface="Times New Roman" pitchFamily="18" charset="0"/>
            </a:endParaRPr>
          </a:p>
          <a:p>
            <a:endParaRPr lang="ar-EG" dirty="0"/>
          </a:p>
        </p:txBody>
      </p:sp>
      <p:pic>
        <p:nvPicPr>
          <p:cNvPr id="4" name="irc_mi" descr="http://www.omafra.gov.on.ca/IPM/images/peppers/diseases/bracterial_soft_rot/peppers_bacterial_soft_rot_green_zoom.jpg"/>
          <p:cNvPicPr/>
          <p:nvPr/>
        </p:nvPicPr>
        <p:blipFill>
          <a:blip r:embed="rId2"/>
          <a:srcRect/>
          <a:stretch>
            <a:fillRect/>
          </a:stretch>
        </p:blipFill>
        <p:spPr bwMode="auto">
          <a:xfrm>
            <a:off x="4572000" y="4800600"/>
            <a:ext cx="3886200" cy="1676399"/>
          </a:xfrm>
          <a:prstGeom prst="rect">
            <a:avLst/>
          </a:prstGeom>
          <a:noFill/>
          <a:ln w="9525">
            <a:noFill/>
            <a:miter lim="800000"/>
            <a:headEnd/>
            <a:tailEnd/>
          </a:ln>
        </p:spPr>
      </p:pic>
      <p:pic>
        <p:nvPicPr>
          <p:cNvPr id="5" name="Picture 4" descr="https://encrypted-tbn3.gstatic.com/images?q=tbn:ANd9GcTZZZJ7VCBO5B9P8oNYh4CGS918BeSTrIOmu4XFuFAA1JvuGOXNrQ"/>
          <p:cNvPicPr/>
          <p:nvPr/>
        </p:nvPicPr>
        <p:blipFill>
          <a:blip r:embed="rId3"/>
          <a:srcRect/>
          <a:stretch>
            <a:fillRect/>
          </a:stretch>
        </p:blipFill>
        <p:spPr bwMode="auto">
          <a:xfrm>
            <a:off x="381000" y="4800600"/>
            <a:ext cx="4038600" cy="182435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Moldiness</a:t>
            </a:r>
            <a:endParaRPr lang="ar-EG"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0" algn="just">
              <a:buNone/>
            </a:pPr>
            <a:r>
              <a:rPr lang="ar-SA" sz="4000" b="1" dirty="0" smtClean="0">
                <a:solidFill>
                  <a:srgbClr val="FF0000"/>
                </a:solidFill>
                <a:latin typeface="Times New Roman" pitchFamily="18" charset="0"/>
                <a:cs typeface="Times New Roman" pitchFamily="18" charset="0"/>
              </a:rPr>
              <a:t>و</a:t>
            </a:r>
            <a:r>
              <a:rPr lang="ar-EG" sz="4000" b="1" dirty="0" smtClean="0">
                <a:solidFill>
                  <a:srgbClr val="FF0000"/>
                </a:solidFill>
                <a:latin typeface="Times New Roman" pitchFamily="18" charset="0"/>
                <a:cs typeface="Times New Roman" pitchFamily="18" charset="0"/>
              </a:rPr>
              <a:t>هو نوع من الفساد </a:t>
            </a:r>
            <a:r>
              <a:rPr lang="ar-SA" sz="4000" b="1" dirty="0" smtClean="0">
                <a:solidFill>
                  <a:srgbClr val="FF0000"/>
                </a:solidFill>
                <a:latin typeface="Times New Roman" pitchFamily="18" charset="0"/>
                <a:cs typeface="Times New Roman" pitchFamily="18" charset="0"/>
              </a:rPr>
              <a:t>يعت</a:t>
            </a:r>
            <a:r>
              <a:rPr lang="ar-EG" sz="4000" b="1" dirty="0" smtClean="0">
                <a:solidFill>
                  <a:srgbClr val="FF0000"/>
                </a:solidFill>
                <a:latin typeface="Times New Roman" pitchFamily="18" charset="0"/>
                <a:cs typeface="Times New Roman" pitchFamily="18" charset="0"/>
              </a:rPr>
              <a:t>رى</a:t>
            </a:r>
            <a:r>
              <a:rPr lang="ar-SA" sz="4000" b="1" dirty="0" smtClean="0">
                <a:solidFill>
                  <a:srgbClr val="FF0000"/>
                </a:solidFill>
                <a:latin typeface="Times New Roman" pitchFamily="18" charset="0"/>
                <a:cs typeface="Times New Roman" pitchFamily="18" charset="0"/>
              </a:rPr>
              <a:t> الزبد</a:t>
            </a:r>
            <a:r>
              <a:rPr lang="ar-SA" sz="4000" dirty="0" smtClean="0">
                <a:solidFill>
                  <a:srgbClr val="FF0000"/>
                </a:solidFill>
                <a:latin typeface="Times New Roman" pitchFamily="18" charset="0"/>
                <a:cs typeface="Times New Roman" pitchFamily="18" charset="0"/>
              </a:rPr>
              <a:t> أثناء تخزينة </a:t>
            </a:r>
            <a:r>
              <a:rPr lang="ar-EG" sz="4000" dirty="0" smtClean="0">
                <a:solidFill>
                  <a:srgbClr val="FF0000"/>
                </a:solidFill>
                <a:latin typeface="Times New Roman" pitchFamily="18" charset="0"/>
                <a:cs typeface="Times New Roman" pitchFamily="18" charset="0"/>
              </a:rPr>
              <a:t>تحت</a:t>
            </a:r>
            <a:r>
              <a:rPr lang="ar-SA" sz="4000" dirty="0" smtClean="0">
                <a:solidFill>
                  <a:srgbClr val="FF0000"/>
                </a:solidFill>
                <a:latin typeface="Times New Roman" pitchFamily="18" charset="0"/>
                <a:cs typeface="Times New Roman" pitchFamily="18" charset="0"/>
              </a:rPr>
              <a:t> التبريد  حيث تتكون بقع فطرية داكنة اللون فى داخل الزبد وعلى السطح وظهور نكهة التزنخ أو التعفن بسبب نشاط </a:t>
            </a:r>
            <a:r>
              <a:rPr lang="ar-SA" sz="4000" dirty="0" smtClean="0">
                <a:solidFill>
                  <a:srgbClr val="FF0000"/>
                </a:solidFill>
                <a:latin typeface="Times New Roman" pitchFamily="18" charset="0"/>
                <a:cs typeface="Times New Roman" pitchFamily="18" charset="0"/>
              </a:rPr>
              <a:t>البكتريا.</a:t>
            </a:r>
            <a:endParaRPr lang="ar-EG" sz="4000" dirty="0" smtClean="0">
              <a:solidFill>
                <a:srgbClr val="FF0000"/>
              </a:solidFill>
              <a:latin typeface="Times New Roman" pitchFamily="18" charset="0"/>
              <a:cs typeface="Times New Roman" pitchFamily="18" charset="0"/>
            </a:endParaRPr>
          </a:p>
          <a:p>
            <a:pPr lvl="0" algn="just">
              <a:buNone/>
            </a:pPr>
            <a:r>
              <a:rPr lang="ar-SA" sz="4000" dirty="0" smtClean="0">
                <a:solidFill>
                  <a:srgbClr val="FF0000"/>
                </a:solidFill>
                <a:latin typeface="Times New Roman" pitchFamily="18" charset="0"/>
                <a:cs typeface="Times New Roman" pitchFamily="18" charset="0"/>
              </a:rPr>
              <a:t>كذلك </a:t>
            </a:r>
            <a:r>
              <a:rPr lang="ar-SA" sz="4000" dirty="0" smtClean="0">
                <a:solidFill>
                  <a:srgbClr val="FF0000"/>
                </a:solidFill>
                <a:latin typeface="Times New Roman" pitchFamily="18" charset="0"/>
                <a:cs typeface="Times New Roman" pitchFamily="18" charset="0"/>
              </a:rPr>
              <a:t>تتعرض الجبن أثناء التبريد للجفاف ونمو الفطريات. </a:t>
            </a:r>
            <a:endParaRPr lang="en-US" sz="4000" dirty="0" smtClean="0">
              <a:solidFill>
                <a:srgbClr val="FF0000"/>
              </a:solidFill>
              <a:latin typeface="Times New Roman" pitchFamily="18" charset="0"/>
              <a:cs typeface="Times New Roman" pitchFamily="18" charset="0"/>
            </a:endParaRPr>
          </a:p>
          <a:p>
            <a:endParaRPr lang="ar-EG"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838200"/>
          </a:xfrm>
        </p:spPr>
        <p:txBody>
          <a:bodyPr>
            <a:noAutofit/>
          </a:bodyPr>
          <a:lstStyle/>
          <a:p>
            <a:pPr algn="ctr"/>
            <a:r>
              <a:rPr lang="ar-EG" sz="5400" b="1" u="sng" dirty="0" smtClean="0">
                <a:solidFill>
                  <a:srgbClr val="FFFF00"/>
                </a:solidFill>
              </a:rPr>
              <a:t>:</a:t>
            </a:r>
            <a:r>
              <a:rPr lang="en-US" sz="5400" b="1" dirty="0" smtClean="0">
                <a:solidFill>
                  <a:srgbClr val="FFFF00"/>
                </a:solidFill>
              </a:rPr>
              <a:t/>
            </a:r>
            <a:br>
              <a:rPr lang="en-US" sz="5400" b="1" dirty="0" smtClean="0">
                <a:solidFill>
                  <a:srgbClr val="FFFF00"/>
                </a:solidFill>
              </a:rPr>
            </a:br>
            <a:r>
              <a:rPr lang="ar-SA" sz="5400" b="1" u="sng" dirty="0">
                <a:solidFill>
                  <a:schemeClr val="accent1"/>
                </a:solidFill>
              </a:rPr>
              <a:t>تأثير التبريد على درجات الجودة</a:t>
            </a:r>
            <a:endParaRPr lang="ar-EG" sz="5400" b="1" dirty="0">
              <a:solidFill>
                <a:schemeClr val="accent1"/>
              </a:solidFill>
            </a:endParaRPr>
          </a:p>
        </p:txBody>
      </p:sp>
      <p:sp>
        <p:nvSpPr>
          <p:cNvPr id="3" name="Content Placeholder 2"/>
          <p:cNvSpPr>
            <a:spLocks noGrp="1"/>
          </p:cNvSpPr>
          <p:nvPr>
            <p:ph idx="1"/>
          </p:nvPr>
        </p:nvSpPr>
        <p:spPr>
          <a:xfrm>
            <a:off x="457200" y="1447800"/>
            <a:ext cx="8229600" cy="4876800"/>
          </a:xfrm>
        </p:spPr>
        <p:txBody>
          <a:bodyPr>
            <a:normAutofit fontScale="92500"/>
          </a:bodyPr>
          <a:lstStyle/>
          <a:p>
            <a:pPr lvl="0" algn="just"/>
            <a:r>
              <a:rPr lang="ar-SA" sz="3600" dirty="0" smtClean="0">
                <a:solidFill>
                  <a:srgbClr val="FF0000"/>
                </a:solidFill>
                <a:latin typeface="Times New Roman" pitchFamily="18" charset="0"/>
                <a:cs typeface="Times New Roman" pitchFamily="18" charset="0"/>
              </a:rPr>
              <a:t>يساعد التبريد على أطالة فترة بقاء المواد </a:t>
            </a:r>
            <a:r>
              <a:rPr lang="ar-SA" sz="3600" dirty="0" smtClean="0">
                <a:solidFill>
                  <a:srgbClr val="FF0000"/>
                </a:solidFill>
                <a:latin typeface="Times New Roman" pitchFamily="18" charset="0"/>
                <a:cs typeface="Times New Roman" pitchFamily="18" charset="0"/>
              </a:rPr>
              <a:t>الغ</a:t>
            </a:r>
            <a:r>
              <a:rPr lang="ar-EG" sz="3600" dirty="0" smtClean="0">
                <a:solidFill>
                  <a:srgbClr val="FF0000"/>
                </a:solidFill>
                <a:latin typeface="Times New Roman" pitchFamily="18" charset="0"/>
                <a:cs typeface="Times New Roman" pitchFamily="18" charset="0"/>
              </a:rPr>
              <a:t>ذ</a:t>
            </a:r>
            <a:r>
              <a:rPr lang="ar-SA" sz="3600" dirty="0" smtClean="0">
                <a:solidFill>
                  <a:srgbClr val="FF0000"/>
                </a:solidFill>
                <a:latin typeface="Times New Roman" pitchFamily="18" charset="0"/>
                <a:cs typeface="Times New Roman" pitchFamily="18" charset="0"/>
              </a:rPr>
              <a:t>ائية </a:t>
            </a:r>
            <a:r>
              <a:rPr lang="ar-SA" sz="3600" dirty="0" smtClean="0">
                <a:solidFill>
                  <a:srgbClr val="FF0000"/>
                </a:solidFill>
                <a:latin typeface="Times New Roman" pitchFamily="18" charset="0"/>
                <a:cs typeface="Times New Roman" pitchFamily="18" charset="0"/>
              </a:rPr>
              <a:t>فى حالة صالحة لكنه تكون اقل جودة من نظيرتها الطازجة.</a:t>
            </a:r>
            <a:endParaRPr lang="en-US" sz="3600" dirty="0" smtClean="0">
              <a:solidFill>
                <a:srgbClr val="FF0000"/>
              </a:solidFill>
              <a:latin typeface="Times New Roman" pitchFamily="18" charset="0"/>
              <a:cs typeface="Times New Roman" pitchFamily="18" charset="0"/>
            </a:endParaRPr>
          </a:p>
          <a:p>
            <a:pPr lvl="0" algn="just"/>
            <a:r>
              <a:rPr lang="ar-SA" sz="3600" dirty="0" smtClean="0">
                <a:solidFill>
                  <a:srgbClr val="FF0000"/>
                </a:solidFill>
                <a:latin typeface="Times New Roman" pitchFamily="18" charset="0"/>
                <a:cs typeface="Times New Roman" pitchFamily="18" charset="0"/>
              </a:rPr>
              <a:t>يراعى فى التخزين تحاشى أمتصاص الاغذية لروائح غريبة لذلك لا يخزن التفاح مع الكرفس أو الكرنب أو البصل </a:t>
            </a:r>
            <a:endParaRPr lang="en-US" sz="3600" dirty="0" smtClean="0">
              <a:solidFill>
                <a:srgbClr val="FF0000"/>
              </a:solidFill>
              <a:latin typeface="Times New Roman" pitchFamily="18" charset="0"/>
              <a:cs typeface="Times New Roman" pitchFamily="18" charset="0"/>
            </a:endParaRPr>
          </a:p>
          <a:p>
            <a:pPr lvl="0" algn="just"/>
            <a:r>
              <a:rPr lang="ar-SA" sz="3600" dirty="0" smtClean="0">
                <a:solidFill>
                  <a:srgbClr val="FF0000"/>
                </a:solidFill>
                <a:latin typeface="Times New Roman" pitchFamily="18" charset="0"/>
                <a:cs typeface="Times New Roman" pitchFamily="18" charset="0"/>
              </a:rPr>
              <a:t>وبصفة عامة لا تخزن المواد الغذائية مع الكرفس ، كذلك لا يخزن اللبن مع التفاح والموالح لأن يمتص منها الرائحة ، ويمتص البيض رائحة الاسماك عند تخزينة معها. </a:t>
            </a:r>
            <a:endParaRPr lang="en-US" sz="3600" dirty="0" smtClean="0">
              <a:solidFill>
                <a:srgbClr val="FF0000"/>
              </a:solidFill>
              <a:latin typeface="Times New Roman" pitchFamily="18" charset="0"/>
              <a:cs typeface="Times New Roman" pitchFamily="18" charset="0"/>
            </a:endParaRPr>
          </a:p>
          <a:p>
            <a:endParaRPr lang="ar-EG"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latin typeface="Times New Roman" pitchFamily="18" charset="0"/>
                <a:cs typeface="Times New Roman" pitchFamily="18" charset="0"/>
              </a:rPr>
              <a:t>التجميــــــد </a:t>
            </a:r>
            <a:r>
              <a:rPr lang="ar-SA" b="1" dirty="0" smtClean="0">
                <a:effectLst>
                  <a:outerShdw blurRad="50800" dist="38100" algn="tr" rotWithShape="0">
                    <a:prstClr val="black">
                      <a:alpha val="40000"/>
                    </a:prstClr>
                  </a:outerShdw>
                </a:effectLst>
                <a:latin typeface="Times New Roman" pitchFamily="18" charset="0"/>
                <a:cs typeface="Times New Roman" pitchFamily="18" charset="0"/>
              </a:rPr>
              <a:t> </a:t>
            </a:r>
            <a:r>
              <a:rPr lang="en-US" b="1" dirty="0" smtClean="0">
                <a:latin typeface="Times New Roman" pitchFamily="18" charset="0"/>
                <a:cs typeface="Times New Roman" pitchFamily="18" charset="0"/>
              </a:rPr>
              <a:t>Freezing</a:t>
            </a:r>
            <a:endParaRPr lang="ar-E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8229600" cy="4800600"/>
          </a:xfrm>
        </p:spPr>
        <p:txBody>
          <a:bodyPr>
            <a:normAutofit fontScale="92500" lnSpcReduction="10000"/>
          </a:bodyPr>
          <a:lstStyle/>
          <a:p>
            <a:pPr>
              <a:buNone/>
            </a:pPr>
            <a:endParaRPr lang="en-US" dirty="0" smtClean="0"/>
          </a:p>
          <a:p>
            <a:pPr algn="just"/>
            <a:r>
              <a:rPr lang="ar-SA" sz="3200" dirty="0" smtClean="0">
                <a:solidFill>
                  <a:srgbClr val="FF0000"/>
                </a:solidFill>
                <a:latin typeface="Times New Roman" pitchFamily="18" charset="0"/>
                <a:cs typeface="Times New Roman" pitchFamily="18" charset="0"/>
              </a:rPr>
              <a:t>   بدأ حفظ الأغذية بالتجميد منذ زمن بعيد  حيث استخدمه سكان المناطق الشمالية الباردة مثل بلاد الإسكيمو في حفظ الأسماك و اللحوم الحمراء  خلال فصل الشتاء عن طريق تجميدها بالهواء الجوي البارد، و في منتصف القرن الثامن عشر بدأ تطبيق التجميد الصناعي في تجميد الأسماك عن طريق مخاليط الثلج والملح وفي أواخر هذا القرن تم تجميد الأسماك واللحوم والدواجن عن طريق استغلال التجميد الميكانيكي بغاز الأمونيا. وفي بداية القرن التاسع عشر جُمدت الفواكه والخضروات على نطاق تجاري كبير و لكن يمكن تعريفه</a:t>
            </a:r>
            <a:r>
              <a:rPr lang="en-US" sz="3200" dirty="0" smtClean="0">
                <a:solidFill>
                  <a:srgbClr val="FF0000"/>
                </a:solidFill>
                <a:latin typeface="Times New Roman" pitchFamily="18" charset="0"/>
                <a:cs typeface="Times New Roman" pitchFamily="18" charset="0"/>
              </a:rPr>
              <a:t>( Quick freezing) </a:t>
            </a:r>
            <a:r>
              <a:rPr lang="ar-SA" sz="3200" dirty="0" smtClean="0">
                <a:solidFill>
                  <a:srgbClr val="FF0000"/>
                </a:solidFill>
                <a:latin typeface="Times New Roman" pitchFamily="18" charset="0"/>
                <a:cs typeface="Times New Roman" pitchFamily="18" charset="0"/>
              </a:rPr>
              <a:t>، و قد أدى ظهور التجميد السريع إلى التطور الواضح والسريع في صناعة تجميد الأغذية</a:t>
            </a:r>
            <a:r>
              <a:rPr lang="en-US" sz="3200" dirty="0" smtClean="0">
                <a:solidFill>
                  <a:srgbClr val="FF0000"/>
                </a:solidFill>
                <a:latin typeface="Times New Roman" pitchFamily="18" charset="0"/>
                <a:cs typeface="Times New Roman" pitchFamily="18" charset="0"/>
              </a:rPr>
              <a:t> . </a:t>
            </a:r>
          </a:p>
          <a:p>
            <a:endParaRPr lang="ar-E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www6.0zz0.com/2013/05/03/17/206754814.jpg"/>
          <p:cNvPicPr>
            <a:picLocks noGrp="1"/>
          </p:cNvPicPr>
          <p:nvPr>
            <p:ph idx="1"/>
          </p:nvPr>
        </p:nvPicPr>
        <p:blipFill>
          <a:blip r:embed="rId2"/>
          <a:srcRect/>
          <a:stretch>
            <a:fillRect/>
          </a:stretch>
        </p:blipFill>
        <p:spPr bwMode="auto">
          <a:xfrm>
            <a:off x="4876800" y="990600"/>
            <a:ext cx="3810000" cy="5257800"/>
          </a:xfrm>
          <a:prstGeom prst="rect">
            <a:avLst/>
          </a:prstGeom>
          <a:noFill/>
          <a:ln w="9525">
            <a:noFill/>
            <a:miter lim="800000"/>
            <a:headEnd/>
            <a:tailEnd/>
          </a:ln>
        </p:spPr>
      </p:pic>
      <p:sp>
        <p:nvSpPr>
          <p:cNvPr id="7170" name="AutoShape 2" descr="data:image/jpeg;base64,/9j/4AAQSkZJRgABAQAAAQABAAD/2wCEAAkGBxQTEhUUExQWFhUXGRgYGBgXFx0aGhwcFxgXGBgcGBoeHiggGholHBocIjEhJSkrLi4uHR8zODMtNygtLisBCgoKDg0OGxAQGywkICQsLCwsLCwsNDQsLywsLCwsLCwsLCwsLCwsLCwsLCwsLCwsLCwsLCwsLCwsNCwsLCwsLP/AABEIAKABOwMBIgACEQEDEQH/xAAbAAACAwEBAQAAAAAAAAAAAAAEBQIDBgEAB//EAD0QAAECBAQDBgUEAQQBBAMAAAECEQADITEEEkFRBWFxEyKBkaHwBjKxwdEUQuHxUhUjYnIzkqLS4gcWNP/EABkBAAMBAQEAAAAAAAAAAAAAAAIDBAEABf/EACsRAAICAgICAQIFBQEAAAAAAAABAhEDIRIxBEFREyJhgaHB8BQyQlJxBf/aAAwDAQACEQMRAD8AxWFx6lTFkJ7qisij5XdgFNRnHhE8NwdZAJSTXKhwyComxXZ/+zCwjbSMUSsIloAf5WYDpYClSSRBPH0zJCSoqQtYA/2wnMCCQCFAhlOkmlx6R56kWtV7PnUiaCpcpcpPf7jqDKSpJNiBQ3pAM6TkUpPzoBY05tUaGGC8EsTZgCjLllTux0LpI1cPfStYZ4TD4GXJmzJhVOmscqVqUirEv3D3nOhcDeNtfJ3OKMauSEqLeHjE8OkfuVlG7P6RbIwyphAAcmKuISMhJSsKSHDgapCXZ71LA6s+sNVsTpdEV5bpJvY/MBRiWpXaOdHi/hcrtEqVfKyedWp0I8ovxErslrQGOUtSvswM9MOD0QlSiwNoMSt7aQIVk6RGVNLvCJKxyDcwAiqd5DWIvXrGx+E/hjMoTMQHGktvVf4hTajtlGPE59Hfgv4KViVCdN7koMRotf8A12Tz+l4+sSOByZKAiWMgYlqd47qJ+Y9YowxVlATa4FPqLf1Hpk5KRUlRH7QQR5mwjedr7jvptS+0N/TS0nNkQ9CO65bza+sEBZPygsLCtj1gDDT1LtkRzZ23Z7wCtMzMxmlQO1GfQxvPiriv5/PwOWJydSfXz/P3G2IlnU+JofOFcwMT3gdBZx0OsSRLSRU1dg9/OLSEigFfzt1hU7nuhsVw0BmY1zr9RvEO2Fqu3nBWXk5LD/r1NiX96QZh+Gk/M3P+uvSNx+POT0bPNCK2IZuLTcBVT5Vi1PCps39uRNC6iCT0SD9WjTy8OlIbKk+A9aRZniyHhL/Jk8vNa/sX5sR4TgCUjv1Na2pswieI4UghsobTfbT7w4ziB56tYoWGEVpCf6jJJ22KlcDl/wCI2tEJvAJZ3FLhvdoZ5y5HP28dTMfn6xzxx+Alln3YgncDy1StVLGPYXhyaqmKzq1Bs4D2DB+UN5rHw8fKKZsoVOu5hTgk7Q5ZW1TZxxQCjUG/lF2GGp8tT1hfMBSp9PdoLTiGHL3SM7ewJuloJm3Da+/pGY47j5yiRhZSlrl/uDMCKkB7kf4hzyhjjuKgJLEU511r/wBQ2l9IFRxiQjvggkMEhbhILFiWLcwBcXLhy5QSVs8/L5NaQNwb/wDJiVZZM+XMlrdlKlMU0cksrvJHKsOuM/H0uQkJkn9RNUHSGKUp/wC9HfkK9I+fTuH9tilzKLZRcpDZidNa1rX1cw1VhrZqkaUYcgLGDw45NbZNzfbA1zJ2KmZ8SVLNS5DAD/FAdgOg0q8excwBkIoLt9v7ieIn5R3d9I5giMub95OVO7m51IYepEFkkoKgoRc2M8KQlKm+VCVEaDOU1I5CgHQnWC+A4JSShORQAALMcygPq/lF3DcEkJCZg7n7gNQO9/fjFGP4vNUsupkgUYkBnLO7OW5R5jd7Z6+NNaQ7x08AlGdWdbrUmlLaaHlyicniKAkAyg7f5H8RmMBhUqWVlYD0vUvsN4dIkSm//o9P/tCp5GnaY9Y41T/f9hP/AKeBqfEmBp/CXsfMj8VhqFvq3X+I4UnYHofZgqR5UsUWZLHcPmJDZQegJ9mMvxKVZLMTozH6x9PmywR/T+oj5rx3HKOKWpI+TuJp/jS3V4KC2LWFKVlKQlKQhACpqxYj5HokuaAm/IDnCTEyCCUkVeoBHjBmJxKlrWpbZlF6Bm0AGw5chAgNamHJ09FPG0X8NeWpK0pSMpByqcpLV7wcOItIdRUpnUSo7OS5aB8xYxBKzGNthKKQUuhoY7KkZ1JQiqlFv55AQPLUpaglIckgDxLR9C+FfhgSSVLIVMVQHRKX+p/jqnJLgrZXhxc3+HsK4FwKUhKXCSEd4zCKlTN3bty2jVYTEJQjuJG5e5NfSA8QlKQMotoGHu8VlTJJcMSAzu1zEanO7Z6ThFql0NMZxVGSyg9DlqH5tcRl+LTyuZ3Ap7kA/iCWfTmKwvn48oDA35QbUpdjMSjj6HGFxZSliXNzyagA5QKrGErFdN7G7wFgklacxLCxMXSUAlkixDrNhud7PSCjD0byim2NsHxkr7oBUQzuKPuo2GteXKGeDRMnEZXTKqSt2z/8UC5Q/wC7WCOG8KSmWAUUuUn0K91NppaHAne/enSL8PjVuR4/keTFusaJYaQhDM4POLjMb1gGbjBbYae6wOMTa/RzfpFdpdEPFvbD1zAfvHjMt7ELe2vUcw9fAP8AeLAo2vf3akcpG8AvO7kwJMVtVquef18I4ua3n4f3zjgU/X+Pp0jG7Dikit9bvStAPPo8e7fce/tFlDb67biK1p0EB6Gcjqlv42iRl7+X5isd07nn5eEWLO1YzsFsomJNtftz96wAqYSWSHe3U0doIx2IYXpqYDw04gLUB3iAlzRs1h4CvKkalsXOdIV4PG4VM/JikkoSLhyDVwVNUgVcW1jO8JlzZy5ie6U51OpI/a5bKTZ9NQIO4hITNmGVLAmTV3URRKAw3YUuaE+MaGThBIQEJvqQAOpLQ+EG++iCdWVCUiWMqAB0qBoWhXj8SzCL+IYwJoP7hSiWVqY+2h058ULjG2Vy1LWptD5U+wvDTBS+1Id2BYUpSp5pP8x1GCDMLm3T+YbcMwnZi20ebkfIvwxphcydkMtJIZcwI3+YH1pAGN4VMKDnKnAsaX2EOZZlpSJywD2Su45bvMoP1At1hdJ4gFZppWCkuMuoOhppXpE+SCdbLsUmrKsJwFYCSpQFHdjpu0Uz+KBCikpzEG4sYZ4b4hT2VBnWXTlZzWzBqwTJ+D5iwFKKEqVUpU5IfcjWFQhKWojZZVHczGYLjAVqDuPdoYJxSTyPvxHlGexeDQ5KXlq9CeYgf9aqWwX3WsWdJ6bHyMcmeP8AUcdMdfEHE1S5CiFO/dBuxOr6R8+TJmqCl5aByS7dWchzyEanE8QSod5Lg66EbvqOo0hWUyQmk2ZKdwUuSmu2lX33h0PxGxlYln40qYKJISGDkqbo9ukBLn8oPxEmSmyydiB7EBPL1ryhsYp7GOSRBMytKnpExIWTaLP9QCQ0vKPB/SGPw5w2ZPmpzqJQ2dqMakAEA0qDQ7QT+1WZGXOSiuzS/BvA+z/3FqDrA0+UOSWOpNI1QxstCu6kkDWpHnrAuEwxWsJA7oqXoABqrYCLf/2bAkKSCpbUz5e54B3KebRNDDLM3I9OeeHjpRbIz+KpUC1zTp5wHNxVAL9fEtyeCJXD0z0KmS2SuWxASe6oEOG2cA1hZOWAHcM4Ya13+kKeJJlsMsXpFsnGguK8xtygTHTLgUYj+PDnFXasXTSI4iZ3SQHe4MakdPfQQmcohgQxrT6czGm4AwAUTaqWGpuo87AdHjC8JCs7Gw++kauRPp7LN1+lIowRp8mR+TJ19M1n+oeyf5r9YgviJ09Ob+cZ39aR4cz5Go9Xi1GI5gl6W16mvpFPOiJw9DXtnIp1IH8X5GL5M+z6dL+kKlTCSWqOQD16F3gmS5APkPSg1aOTMaGKZpOnSteoq3vSOmYABubbetj4wOVFstya+WoBtEFTC9C5tdnHMO0dZzCkrIv5HfY6EGLZKn5DY+7Qv7dqu5bSj7hjSJomuHt6OOY3jrvR3H2MkVr+33baJqrQW9/XeApeIzFjTnvF+fag90GxgkAyRRcX19/xFRmVvTUmOrxAt7H86wp4jiQBWgGg15CMvdIFvWyniOLzFh8r0G5aFUzidDKkjtJpLMASkGoJOjsTegDCtRFa56lfL8xolywSKvzJbQejxo+DcLTISVkusgOqnlyHSHY4eyXJL0DcG4V+mlnMQqap1TFbm9OQ9bwJxDiCQCQXOmg/vrF/G+J3a2ovW48YyuJxNXe4I3HqL32h90TvZdnCql6wz4Thiakd0b+3b+YRYFbrAG9Y12DD0iPNJvQ7HGgjD4YEvBq0MkMHb2Itly2SGgrAKGbvM1b60hL7osgqViTi0uWuSqSVMtJQa0cqH9+UL+A8GXUBTBtaiBMJiu3xUxczuyivIk6ZUlmCbq3pGw4bkQShJBU5B71i92LOKRLk5Mrj9qM2qaqVNVLSXWgpqKGwNGFLw6ViZ8w58xTm0DsNIUcOGfFkn96l16nKPqK8o16eIS0dwJcJo+8KSfpjMkqrVs+WImTZqkoUQ6lUUokljzrrWJ8d4QuSciiCDYiqVctnvElYUFQKO8UqBzJqkdCKO8OeP40fpFpWEkulv8ncNXSgc6xt+n2S5cMZ9HznieFUg91xuNIRTpxFwfC3laNfjE9oG+VRpUmhFFAkPSlNoWz/AIdW9ChX/VebzIZvGHxaj2SPBNdKzNme9/xHnHPxrDCfwWYH7pLXat+UATcKUmoIPlFCkmJbrR4q0FTs0fQPggFEsJPzMtvEkn6mMZ8OYLtZwDtlBJOrcvGN1IlCUpARZOr29mJ/Il1FHq/+Z48m3kfVfqMzjCcPNkpZJnIXLKzpdIHvcx8w4lhJuHm9kQ6qUS6ncAhmvH1CRikEnMAk6pUCUK2UCKpU0WY7EISkKUvMBQAFh6Xh/j5lBPeg/N8X6klxi7A/h/EzMPgEypgZZcvqnMpRynzHrAisOSkB+6H6i1vL6wDjscmYWUrKkaC/4j0vHkBkBhodfCJss+crRbg8f6ONK9jBeDASM60pGgPzWGg06wpx2KQ7Jd6c6xWtSyTmPmYrwErNNGwqf5jowbYyWRQQ5waWTXxt9gw6mC0TrPXp/R+vhAmf6N4a9Orx1Jd6P5H7l4p/4ec3fYwSo09b/VvQxMzmqfIg16wBLmch1ceUTNWGw09+kdYPYd+oL61uKe7QfK4mpNA5IoB7DwnkgsFPf2CNhHe1IYC3u4garZr3o0YxYYB+9cPSpv0MeKyNL77wlw80nw8W+4hlh5lNb3eNTbAaLwQm9z9YmlZJv7+8DZmqo39iLw5Gw/isEgWXy5taf3TTYxdPxoAyipPusBKWEAgW+tLcm1gKSoqU/melaiBlN9I1RVXIapmgBzb3TyhPisQFnMs0/b+W1t7YxDH48KGUfKGFNToB4xXwLBKxKwT8gYsNfEaAMPM1etOONKiHLO2OeAcK7RfbrGjIHI1d2qX845xrig+VKg3X7wx41jkyUZU+/bRg8bjyS5Lk84ouiZnsdOcsC3X8wjxBUVZY7isUCaUP3hhwuUpQBNTpC5yNig7gWCANfmIjSYCeM+RIzN8yhYfkxnpy3OVFP8iNOQMajg2GMpDG5qTpyHKnheI5TK8cBqFMIox00plKKfmylupomLwlwPOM78bcSMqSEofOpQyt/wASFQpSsqUfRLg+ETlJUShMtISlqFVC/id+ZOkKVylEdogqQaPUs73Aux+tHtDH4emTsShRB79MycpLcwWy2Ao78i1W/EeDpQAFTUoSWBSgd56XIBcu5id3RUmk6/QW4KYP/ICymdxSoNS2hf6R4/EM8U7MHmUp/wDjBkvA/KZDqSk5VvRVKDSgv5RarAp1JB1FB9YTKU1tDY8H2jHH4jKEZUd0bJpa3v0hJieIzJv/AJSspqwzFgSKEu/vaKsJhcywl2J8T/EHzsGEozOWBDmoN4oikmTy60L8PLmoVlIYEgkKDWrYwV38zpSGJsEvrU7Q14bw0zgSAEgfMSpqaOdzEpsoqWEpPyszfbXxjnvdHR0qAeLyQlMtLmWtPfUE/MoqFEkmiUpTcVLqIo0eMuXNQ5WKMBnSKvuLht28QIEx/CZqZhKlCYal0lww9fCLUSlK+dJCqkK1L/5Qbk0Ilghk3JFfB8HLlTJhbKsMFBLlIJGbuk6MbuRaDZ83K7FgTWIvkACg/dD+ZYW2aBk4pz/4gALE0hUk5Oz2PD4Y8Sgthc7LKysTmNaGwIBHi1/CFmKm5hQwXMOckqvu789qQLNDfujUh8mvzFi5ChcKMFIxYSPlbnrEZs/nSFeJxDw1RESfyNJ85wCDQiD+ByO65fvGp5AgfmM+uf3QhNWAr9Y0PDAyEg2YPWvlr0h0FsizPVDMrQk0Dlrmvjy6c4h+pLMXbSgjsmWl6OeorQOWD5TszmLJiEE/OlDnVxW9GHy6MYNpk+igTi1UnZ/d4JlzEki1aGKgtq6MKilwS9tYjPIZg1jam1zC2jVQwWpL3d+RfreIzJYU2VQJ1f3eFmHx4cA6aaPoa/zDKVMJVRIH2JtG0ZdEEzPe4g6SXACT3qX1ikyK69IElcTKJmQhOQkB9RT0gqoC7HsoMO9U08Of2i2diwBUsbkbdNzyhdxHiQQMgSUl6uXPJvBoWImFdTC5yfSDiktsZrxBWaCmg5c4qx+JyJypNTQ79Yo7bKk6fxvCDi2NOlHLDeCxREZsvoskzFYicJaSciXcjVxWuj28TH07ChOFkPRyByAp790jK/B/DRLTnIIFyTrTSnj4xP4i4z2jpSzA0c+RGVTxdFUiCUvYs4xxMTFkkvXka/YQknzszkaeMdxk1hckefW9opwsl62HMA+UC5AJEsNhiohTekPsUlUtKUoHeUHJeoTbwJ+kV4eelCcxtYDdWg6anlHJc0pdRq9TEuWfopxwGfAMKFKbapjXyHFCPEWhH8L4MrR2gOVSifAaPzjRANdqeUSOVstjGi3DIjG8YAnYtTnuyhkH/Y1WfUDwMazi+MGHw8ycQ5SKDcmiR4kiMRwqWTWZ3lmpbcxknofiVuzY/DYT+nKQ7mYosHBLISBbSGaUSkIzs551INaB7dYV8LmlF1BNi40FWalbQSVLU5GRKTQmhzc7UPQeMBGX22zpx+5/Axk5BKCqFanUzh2JqQNr+MLZmHSSSWckmprBK8XRkgJG4vSKRM5QnNlUqSMxpxtnyrg+FXMWUoFUpKyRo31LtFmPlrWmWEgsACR/kauegPdY9erTATf08peTvTlqYKA7qUZbvuSSG84KlYNSUoExGUs4qPNtusUt1s2rewThsnKiYvtOySlJUwBJOV+7Q0B3inD5woz5fePZhjQZWABv+4P6iI/FeMRKkdklYUuYXVlukA0BNmZqbk7RD4elmZKKUrYFitOzWUDtoesa3xSZyXJsLTJWppqxkf8Ada7e3i7ieCWuUOx780jMEBRBIH+KflUrVtdK0JOEwylSiJpBSk905mKaWvXwsIoIUgMicCm9A7H19IBuu0HFJ6TMpIlkpdZIJL6vziapxlh2UE6E0B6amCOOYtWbMtlLVQEUci6lc+d7QoyTCodtNe4YqKiljRtPIw3hasbHyZR+0c4aUqelRllLi9qPb5izmMpieIpchSluCxBBdxcGzRoZE3sULCHOZmJsL161tq8LMBwdOZ1EKWpyA7l7nRn6PrGxUe2a88/wESsc/wAoPiYvnYKaJQmsjKdlArFWBUl3SC9C0aXjGEkiXKUZSQsKTViMzXC61FBAmGwRWCFJBcl1VzMbjZvCGKcUrJ5znJ9iKVglZhmehDjazPyjWYSYbQpn8PVLmJzElJ13IDfSGRUALgACGxfLoRJ12EIx5dgHrr9aUfm0eK3LUJF6vZh5Qpl4xKl5SoAaPTx5CDP0a01DENRibDXpBShXbFLNb0g2W4qet4JSnMCH21aIyD3U2NNNdwfe0eFFUNPftoWlY1TI/pApOUs+9jrbnE5XaS/3FQGhAcbVi0TKOOfv0ixBdNRca0vBNX0LWTdMJC8wChUFwdWIu/rCvGYBaFiZdBUVISmqnAAObZL9SYPwSCkzBunN4i55aesFcPQ5BNYy6CSTEC0Fbkk5tYPwKwE3htjpCcqlENlBc7jaM8xAdr2fnGOFpGOa2WY6aNS38bQm4entZ4P7Unf6eMV8YnZQA9Tfp7LeEewOM7JAIv8ANan2G0UwikQTk2bjiPGEy5QlpUnfMHPWoSQDpvGSxXEgokqcvo/5P2gCZin5k6bRXLwqlkBI8BfpBNgVYbJmvspNzyh1IlChSLs/TeBOGfD6jXXyPjDLiMtWHQlH712LGwqfVoROdIbDHYFjFArZqJ21JuffOLJJqBo7RSlLCprGg+D8BnXmmAlKfl2eIpz1ZZCBq8JhQkJKSxbSxoLwYlD3iMqQEnujo3OJ4iaEJJMKTpbH1vRmfjfEZjKw4NH7RfhRI838ohwnD5mCfE6+AgbhnDZmImLnzKBSizj9ookAa08I1CQlAZI67mF5MiKF9qpFMvB5s3aMxUGSDYIBABU/Ny0ElQsGp4DwgcLhfxLiyJdy6thfxidzcjOIwnTQmqtIXL46gHU+EZrGcSXNLksNBFYPOO4/IxRLcatCJhBzC+VUsgDxBdjyeADOXMdIUSS+RVlA6ORcaF4v4rIJUCUlI1hZPBQsZCQaEB68idh9elYuUrFVSFWHStfemKfZ4acI4gZUxJl3tyY0LxA4bfyFhBWH4YpSSoFCQxIzKAJbYXaCbTOSaDsZxuWnuiUmlNTUeLQoxHG1rokNyFBAc7DKzEKv6fzBkrDgCsDxXsNS+AIzVOyvJqQRLwqSHcJCdg5PLYdXirHSlOzMdzaB5naJSXSQn9xBceLW8YYgHTGiZiClL3BduWlCNR9YEUM6yXIqcpIZmP7WO3KJYNlS0mhoosf+JNPLSDeGqZJUqW6VEsdumjxzdGLsGxI7ShJUtNGav0vb0i2TOqEgu6WIazB/MNGiwSJM0FJ2NALOwfSr8jCudhkyJhBWEkvlNgoWo/kRcWPMOaejeLTFnGpzrlJBJGU6AcvHWFuIClKCU62Me4xiM05OwSwZrOdusaDAAMhZlgBNU2BJYvTWn0ivFcYqibKlJuzOysCUylTQ2cryIzB9HJrsBD/4HmLWtaZrLEvKQpg3eCnBAo4b1gnh2BTOC/8AaWuU70DhJ0PXo0VY0Jko7JP+2F0YAihYHcudzB8r1W/knqnd6+CGCAzEB8pKsuzDMz+AEHTgCxI1CS3NwD9BAHD5eVXs9Ia4bD5g1npZzy9RHBxAWKFEHrt4iCJIrX2+2nlHUy+0SNCzPsoFiOh3j2Cll8puKV82842zqVhUuUykq9ORd/WD8GnKSDQAttEAnKklrX6+/tEsSoM4v/VYBNMybaKOI4lNdvxXWEuLn5nfmG8/KlfCLcXMJO7098q/SEXGcRkRQ/MG9GceohsX6JZOxUqb2s2tn12Dt+fGGasCVpzqDCjftNBq8BYEZUgkB6323+8SxOJznUJSlkhOp2hovtkZKxnKZYT3alRDveprby0gWfjZ2GmJzEgGtvoxYxdhkIlzCRmzbHXakapOBTipDYiXUfIqxTf5TtaloVKaWxkYN6HXwFxbt5eckUISAAAa6mIfEi1TcWUpGbs0hDvR1d5urEecZLhMleGnIRLUShRSTRrO/SPovDOHJStaqFyC5FbCI82RJ7LMeN1oyf6BXaBJDKJAO39R9IwGH7OWlCdNebQsweEzTlTyAEsEoG//AC+0PAWFfL3aIpzTZQo0icrnSBp+VSnPeY20f7mOzZ7wOuZCpZPgOMSaplYGxOJCA6mHMwu4hxpKKCqttB1jN4vFLml1Hw0EAotjVEY8R44VUl0G8KH1NTFc0tFSF7w1RoMsUYl2kDTZzQKrFh6wSi2Y5JHcTxzEzaKUOrB/Nn9XjuGlnSr3J1+5icnCgVuYvmKYPFDYCVbB56mPeNvdvzDA4hKUompYlRZ22fyrFHDuFqxblJTnBLpJYnmPbQfM4WvsuxKWKVZg92r6VMc3QN2ypEwTgAUgZUK7wuogFQzVrZoGRhiogb+7RZIQUBRS9GNuYiEjEZJiFKdgpJYFjRQN/CM9hLouxmFWhSgXPdygkfLqANrxZwnA5yAVZV2rYuWAVyaNFipSZqu1SlwpsrFjQfuykOfxCXFmYFFRJe3Mv11fWOu0D72WcX+EJmHLmWyKKdHeQAbndI5ENtyqkJWGJbIaJKUgGlmKWLi7K2tDGfxTEKkdkAE5goGpKilVC1729vCeXjhJLLDjTNQt4Ug5S/1MjF+yxQIU6WzKsHLV112s9Iq4vhUTsgKipbkskWLBxVq0020gDFcXSpYOUISHYB/V9IkvEJWpxlbQPvr6+kcvmjWvQDj+Hy0LRkVnZyXSUtyrQ+BMNcvbkIylASxQGsKpd9SQTakKsfnK86yD3tLWjUcClBeHmEllBJS50yh/pFUHaENUwNWKUhahLWQASmmqQWJ8aVgOYkKbMHYu5iKFv3jc3b8ReuU+zbPDExUo7ISqPDKVyv7b6wvlpALX6Q44fJBDklqW8IH2atIHlSVB6HKaimpFWbzi6ZJDIW9flP5gsluel6/xf6RyWl1bZa+OgH1jmAnYEuYrMEkghRc700PKKcVNp1r4f1EpyO8SebdNT73jMfEPxChDpTVWg22cwG26QMloI4jxAS0l1df58oz6Z/bEKPyiw6n7wjxM9c0uo+GghliXlpCGqUg/+oU9PrFCVE8kFJmdothQa8+Q8IMCCHZKmAqC4NNRrGawyc1Xyga1v4Q94VNWPlmGYkVMtT2arbbuIydnRSDcIM4Of5Um+odo1qZqpMtImMUEBlChDsxO49YBwGBTlFsiwFJLVINK8wzGl3jXzWmy1I+YpdmAJOrev1jzs2XfGi/Fi1yMv+l/3EqBcOCPX7GN1gpPdrsxPp5mFXBOB5CCtmFQi7HmduQjQk+W0S5Jpj0qJFbBgNG/qB1O8WLUBeM9xb4kSl0ymUrfQfmE7YUUN8ZjEy0usgD1jK8S44pbpQ6U+phVPnrmKzLJJ92itUGoUNUaLBEZk1opUuBp0yGKJtk1TKxxc9hC+digkZlFhv8AjeEPEOLKVRDpTv8AuP4+sUY8DkIyZlEZ8Q4slJa6thp1P2hWeIrOrecCywDQ+cSyEa+sVxhGKollJy3Z9DCIhOl0aLCsCKZpJiFHoss4YRLUCLiPoPDeIJnIOcjMmxLa87x807RopVj1ixIHKN4XKxcmuNMd8Z4koLVJCUipdQNKnbSEuINd9+cRw7rLnzMFrRoKn35CCt3s5JVoffD3GpcmWQuYRrlyuI7/AKsufnKQAxFWDsXfppGd/ThNVGHHwjiAJ2RYCUzAwJLMQ7PsC7eUYoJO0dKTfYyGMDALJBAsQCNw3LeF/wCiQqUO0cTHJAO2rbHyh/xPhi3Iys56kDRjqOcZDi+LMsiUi7943Lbco5Nt0ZrtCXiMkOwtB/B8KhacpISUtU1pWjbxCciLOHhKXzWNCesMb1oxR3su4tgZSE5klROZL2Zi/i8S4bNKUrSQSmYXGlQGZ+kB8TnGYSVGpI02NKCwgrEcLUpk5nDBQGeniBQdKQ3FpbZkkn0ivFYlMokfMXsK+ew6wEjFzFKoGTqN+p0HSGcvhuFSkCbOy8kBvUxfhMXhgT+nmqMwDuhZzhX/ABNHD9WhvKPoW4P2gnhSEqQCrukPvV/lI8lDy3hjIr3AzPmqdPb+cXcPwSVJmTikpQQkADRTlTB9HfyilBAU7sACVKP0cwLkJkrZNUoZr+6PFXF+IS5EnM4cnKhI+ZRFydkjfenRLjeK5jllWF1VqbU5QvRgDMBUonujfyH9Ri72ZWtDvC/FiMPlCkFZmBK1qBAIBSGSkaMSdYU/HIws/CdthynurScqlKM0FQImApJPdqkuG+XXTmFwjDvJcFxXTUGvusVf6Wk/KkAlwfE6dKesapUdxvZiU4cgBRDJcDmfYhxLSJxXOmaLSD0U7U6CKeOd3Kk3Yqb0H3gZM9XypJLgOPy14ctqybJ3RZgsAVTFoQFEFRy00BLehrBYwapClLX3SHAG7iCOC4PFKITKcPp9zt1j6Bwr4Nlhl4gmevZRdI8NfH1hOXyYw7Dx4HIRfB/DZs9EtgUy0h+0VZypRZAuq/Ic4+hYHAIlAhAvcm568uUWpYClG90imfiAkOotHk5crm7PRhDiqCSQIB4hxVEod410Av8A1Gd4r8TVyyfFZ+wjPqWVF1Ekm5MDHH8hpDPi/H5s8s7JZmGvWFYpHFR54dQa0WhcQmTYipcL8ZjQkVLfU9BGxg29AymoovXP2hPj+KgUHeV/7R+Ty+kA4ziKpndTQcvuden1gHM1BU76D8+7xdjwJdkk8zfR7EzlKU6i592Ggj0uX7/EWSpNdzufsPYizsm+Xxr994fa6QlFeSLxNbQ+DR5JGtDHikbDzgGEbufh8iiD57jSKVGNDxDC9omg76ajnuIzakE38hECPQuypY8vd4rMl6wXlAvUxxMsGpoPd4OwashhkPa0FZgKJDn3UxWV7d0b6np+Yr/UABk0+sd2d0ElATVRdXoIpE/vA7HpFBU94omT2oKnYRqRxsRxBc5DS1su2VTH/wBL1iHBOEyZylJnqyqygpYpGYuc3eIvZh1jHylrer9BDXG4kHKkihZ92AI/JjYR4taBnK49miHBsOygnKtSSzdp3k9Q9zzEIviDAdgogOz2JBI1ApyhhhJksAB0qCf2rAWA7fK4ceEUcWEoOpBPfAGQg5XpZyTSNco3o6MW1syM3EF4rxGNmKNVEDYFoPx8hKVZU95R10/J9Iux2ASBKTQO4WQK1AufNoJyRkVSszJSVzAkVKqEkAtuQTam0fQfg3gwQlU5TAKol9nv9IxfDpIk4hSZtAklJOl/uI2WK+J5RCUSiFECybUGpt4CGuVA17G3F+L5JQS4CQSw3Ub+UZmbPVNQsrIzP3EpNGHzPprTWhgfGzliakKKVFSUkukdzM/dS7t3SC96wRwCWVrUP2yxTn30jz184GP9wueoujyMLkXlJAah+8bXhUvCKm5JhVlMtBJSWDgC+u1ox3FgVTVKIubQbw+Uo1zZWFyPENG81BuweHOKr0aX4jweHQoS5R7uUOVFiSfBmZrUjNIlIB7pdQej+6RzGziVspRJ1JiWE4cpRASnxJp1UYVkae+hsE1pnz7jxfEzXoEpAGn7Qw51MaX4O+DpswCZNT2SDqR3yP8AiDZ3uR4RvcJwWWnKVpStSagkWPL8wzKoTk8x8eMV+YEfGXJybBcLw+XJGVAYa7nqbkwUZoiqfPSkFRIAEZfivGipwig3/ERpOTKhzxPjaJYOqtoyPEeJzJx7xpsLQHNm84qC3h8YJHFqREiuKyuIGY0FRll7xXNxAELcbxJKR9Nz0/NoRYjFrWeW2nidTD8eBy2xOTMlpDLH8bAomp308BrCZU4rLkkn1j2UdfekT7IxZGMYLRI3KTuR2rMImiQBf8/2fQR1FIuyamn1jGwitSv61PUxMIcUtt+RHSaMAw9+/vHUhg+g1gbNPNoRTeLBKOhpHhMGvgdP492izKefnGM4/9k="/>
          <p:cNvSpPr>
            <a:spLocks noChangeAspect="1" noChangeArrowheads="1"/>
          </p:cNvSpPr>
          <p:nvPr/>
        </p:nvSpPr>
        <p:spPr bwMode="auto">
          <a:xfrm>
            <a:off x="8199438" y="-1706563"/>
            <a:ext cx="6991350" cy="3562351"/>
          </a:xfrm>
          <a:prstGeom prst="rect">
            <a:avLst/>
          </a:prstGeom>
          <a:noFill/>
        </p:spPr>
        <p:txBody>
          <a:bodyPr vert="horz" wrap="square" lIns="91440" tIns="45720" rIns="91440" bIns="45720" numCol="1" anchor="t" anchorCtr="0" compatLnSpc="1">
            <a:prstTxWarp prst="textNoShape">
              <a:avLst/>
            </a:prstTxWarp>
          </a:bodyPr>
          <a:lstStyle/>
          <a:p>
            <a:endParaRPr lang="ar-EG"/>
          </a:p>
        </p:txBody>
      </p:sp>
      <p:pic>
        <p:nvPicPr>
          <p:cNvPr id="6" name="irc_mi" descr="http://foodsafety-sa.com/Arabic/Store/PublishingImages/MainTitle%20-%20Store%2008%20-%2044%20-%206.jpg"/>
          <p:cNvPicPr/>
          <p:nvPr/>
        </p:nvPicPr>
        <p:blipFill>
          <a:blip r:embed="rId3"/>
          <a:srcRect/>
          <a:stretch>
            <a:fillRect/>
          </a:stretch>
        </p:blipFill>
        <p:spPr bwMode="auto">
          <a:xfrm>
            <a:off x="304800" y="990600"/>
            <a:ext cx="4343400" cy="5257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fontScale="90000"/>
          </a:bodyPr>
          <a:lstStyle/>
          <a:p>
            <a:pPr algn="ctr"/>
            <a:r>
              <a:rPr lang="ar-EG" u="sng" dirty="0" smtClean="0">
                <a:latin typeface="Times New Roman" pitchFamily="18" charset="0"/>
                <a:cs typeface="Times New Roman" pitchFamily="18" charset="0"/>
              </a:rPr>
              <a:t>تعريف التجميد</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ar-E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800600"/>
          </a:xfrm>
        </p:spPr>
        <p:txBody>
          <a:bodyPr>
            <a:normAutofit fontScale="92500" lnSpcReduction="10000"/>
          </a:bodyPr>
          <a:lstStyle/>
          <a:p>
            <a:pPr algn="just"/>
            <a:r>
              <a:rPr lang="ar-SA" sz="3600" dirty="0" smtClean="0">
                <a:solidFill>
                  <a:srgbClr val="FF0000"/>
                </a:solidFill>
              </a:rPr>
              <a:t>هو حفظ بطريقة خفض درجة الحرارة إلى أدنى درجة لتجمدها تصل من – 10 مْ إلى – 45 مْ .</a:t>
            </a:r>
            <a:endParaRPr lang="en-US" sz="3600" dirty="0" smtClean="0">
              <a:solidFill>
                <a:srgbClr val="FF0000"/>
              </a:solidFill>
            </a:endParaRPr>
          </a:p>
          <a:p>
            <a:pPr algn="just"/>
            <a:r>
              <a:rPr lang="ar-SA" sz="3600" dirty="0" smtClean="0">
                <a:solidFill>
                  <a:srgbClr val="FF0000"/>
                </a:solidFill>
              </a:rPr>
              <a:t>حيث ان الماء الحر فى الخلايا لا يتجمد على الصفر المئوى وأنما يحتاج ألى درجة حرارة أقل من ذلك لأن المواد الصلبة الذائبة فية مثل الأملاح والسكريات والأحماض العضوية تؤدى إلى خفض نقطة التجمد وعلى سبيل المثال فإن 64%من الماء الحر فى البسلة يتجمد على-5ᵒ م بينما 86 % منه يتجمد عند -15ᵒ م و92% عند -30 ْم. وكلما كان التجميد سريعا كلما أمكن الحصول على منتجات مجمدة ذات جودة أفضل من التجميد البطىء.</a:t>
            </a:r>
            <a:endParaRPr lang="en-US" sz="3600" dirty="0" smtClean="0">
              <a:solidFill>
                <a:srgbClr val="FF0000"/>
              </a:solidFill>
            </a:endParaRPr>
          </a:p>
          <a:p>
            <a:endParaRPr lang="ar-E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28600"/>
            <a:ext cx="8763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sng"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انواع المعاملات الحرارية  </a:t>
            </a:r>
            <a:endParaRPr kumimoji="0" lang="en-US" sz="40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4000" b="1"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تقسم المعاملات الحرارية على حسب درجة الحرارة المستخدمة الى:</a:t>
            </a:r>
            <a:endParaRPr kumimoji="0" lang="en-US" sz="4000" b="0" i="0" u="none" strike="noStrike" cap="none" normalizeH="0" baseline="0" dirty="0" smtClean="0">
              <a:ln>
                <a:noFill/>
              </a:ln>
              <a:solidFill>
                <a:srgbClr val="FF0000"/>
              </a:solidFill>
              <a:effectLst/>
              <a:latin typeface="Arial" pitchFamily="34" charset="0"/>
              <a:cs typeface="Arial" pitchFamily="34" charset="0"/>
            </a:endParaRPr>
          </a:p>
          <a:p>
            <a:pPr marL="742950" marR="0" lvl="0" indent="-742950" algn="r" defTabSz="914400" rtl="1" eaLnBrk="0" fontAlgn="base" latinLnBrk="0" hangingPunct="0">
              <a:lnSpc>
                <a:spcPct val="100000"/>
              </a:lnSpc>
              <a:spcBef>
                <a:spcPct val="0"/>
              </a:spcBef>
              <a:spcAft>
                <a:spcPct val="0"/>
              </a:spcAft>
              <a:buClrTx/>
              <a:buSzTx/>
              <a:buFont typeface="+mj-lt"/>
              <a:buAutoNum type="arabicPeriod"/>
              <a:tabLst/>
            </a:pPr>
            <a:r>
              <a:rPr kumimoji="0" lang="ar-SA"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معاملات حرارية باستخدام درجات الحرارة المنخفضة مثل التبريد والتجميد.</a:t>
            </a:r>
            <a:endParaRPr kumimoji="0" lang="en-US" sz="4000" b="0" i="0" u="none" strike="noStrike" cap="none" normalizeH="0" baseline="0" dirty="0" smtClean="0">
              <a:ln>
                <a:noFill/>
              </a:ln>
              <a:solidFill>
                <a:srgbClr val="FF0000"/>
              </a:solidFill>
              <a:effectLst/>
              <a:latin typeface="Arial" pitchFamily="34" charset="0"/>
              <a:cs typeface="Arial" pitchFamily="34" charset="0"/>
            </a:endParaRPr>
          </a:p>
          <a:p>
            <a:pPr marL="742950" marR="0" lvl="0" indent="-742950" algn="r" defTabSz="914400" rtl="1" eaLnBrk="0" fontAlgn="base" latinLnBrk="0" hangingPunct="0">
              <a:lnSpc>
                <a:spcPct val="100000"/>
              </a:lnSpc>
              <a:spcBef>
                <a:spcPct val="0"/>
              </a:spcBef>
              <a:spcAft>
                <a:spcPct val="0"/>
              </a:spcAft>
              <a:buClrTx/>
              <a:buSzTx/>
              <a:buFont typeface="+mj-lt"/>
              <a:buAutoNum type="arabicPeriod"/>
              <a:tabLst/>
            </a:pPr>
            <a:r>
              <a:rPr kumimoji="0" lang="ar-SA"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معاملات حرارية باستخدام درجات الحرارة المرتفعة مثل التعليب والتجفيف والسلق والبسترة والخبيز والطبخ والميكرويف والتسخين الاومى.</a:t>
            </a:r>
            <a:endParaRPr kumimoji="0" lang="en-US" sz="4000" b="0" i="0" u="none" strike="noStrike" cap="none" normalizeH="0" baseline="0" dirty="0" smtClean="0">
              <a:ln>
                <a:noFill/>
              </a:ln>
              <a:solidFill>
                <a:srgbClr val="FF0000"/>
              </a:solidFill>
              <a:effectLst/>
              <a:latin typeface="Arial" pitchFamily="34" charset="0"/>
              <a:cs typeface="Arial" pitchFamily="34" charset="0"/>
            </a:endParaRPr>
          </a:p>
          <a:p>
            <a:pPr marL="742950" marR="0" lvl="0" indent="-742950" algn="r" defTabSz="914400" rtl="1" eaLnBrk="0" fontAlgn="base" latinLnBrk="0" hangingPunct="0">
              <a:lnSpc>
                <a:spcPct val="100000"/>
              </a:lnSpc>
              <a:spcBef>
                <a:spcPct val="0"/>
              </a:spcBef>
              <a:spcAft>
                <a:spcPct val="0"/>
              </a:spcAft>
              <a:buClrTx/>
              <a:buSzTx/>
              <a:buFont typeface="+mj-lt"/>
              <a:buAutoNum type="arabicPeriod"/>
              <a:tabLst/>
            </a:pPr>
            <a:r>
              <a:rPr kumimoji="0" lang="ar-SA"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معاملات حرارية باستخدام درجات الحرارة المنخفضة والمرتفعة معا مثل التجفيد.</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400800"/>
          </a:xfrm>
        </p:spPr>
        <p:txBody>
          <a:bodyPr>
            <a:normAutofit fontScale="92500"/>
          </a:bodyPr>
          <a:lstStyle/>
          <a:p>
            <a:pPr algn="ctr"/>
            <a:r>
              <a:rPr lang="ar-SA" u="sng" dirty="0" smtClean="0"/>
              <a:t>التأثير الحافظ للتجميد</a:t>
            </a:r>
            <a:r>
              <a:rPr lang="ar-SA" dirty="0" smtClean="0"/>
              <a:t>:</a:t>
            </a:r>
            <a:endParaRPr lang="en-US" dirty="0" smtClean="0"/>
          </a:p>
          <a:p>
            <a:pPr algn="just"/>
            <a:r>
              <a:rPr lang="ar-SA" dirty="0" smtClean="0"/>
              <a:t> </a:t>
            </a:r>
            <a:r>
              <a:rPr lang="ar-SA" dirty="0" smtClean="0">
                <a:solidFill>
                  <a:srgbClr val="FF0000"/>
                </a:solidFill>
              </a:rPr>
              <a:t>تحتوي الأغذية على كميات كبيرة من الماء، فاللحوم مثلاً تحتوي على ثلاثة أرباع وزنها ماء  وتحتاج البكتيريا والأحياء الدقيقة إلى الماء في مارسة نشاطها خلال العمليات الفسيولوجية مثل الهدم والبناء. وخلال تجميد الأغذية تأخذ درجة الحرارة في الانخفاض حتى تصل إلى أقل من صفر لأن درجة تجمد الغذاء تكون أقل من نقطة تجمد الماء النقي نتيجة وجود المواد الصلبة الذائبة في الماء الموجود بالغذاء والذي يخفض من نقطة التجمد</a:t>
            </a:r>
            <a:r>
              <a:rPr lang="ar-EG" dirty="0" smtClean="0">
                <a:solidFill>
                  <a:srgbClr val="FF0000"/>
                </a:solidFill>
              </a:rPr>
              <a:t> أث</a:t>
            </a:r>
            <a:r>
              <a:rPr lang="ar-SA" dirty="0" smtClean="0">
                <a:solidFill>
                  <a:srgbClr val="FF0000"/>
                </a:solidFill>
              </a:rPr>
              <a:t>ناء تجميد الأغذية. تتحول جزئيات الماء الموجودة بصورة عشوائية إلى بلورات ثلجية تتوزع بشكل مرتب وفي صورة منتظمة بداخلها وفي نهاية فترة التجميد تتوقف حرية حركة جزئيات الماء </a:t>
            </a:r>
            <a:r>
              <a:rPr lang="ar-SA" dirty="0" smtClean="0">
                <a:solidFill>
                  <a:srgbClr val="FF0000"/>
                </a:solidFill>
              </a:rPr>
              <a:t>تماما</a:t>
            </a:r>
            <a:r>
              <a:rPr lang="ar-EG" dirty="0" smtClean="0">
                <a:solidFill>
                  <a:srgbClr val="FF0000"/>
                </a:solidFill>
              </a:rPr>
              <a:t>ً</a:t>
            </a:r>
            <a:r>
              <a:rPr lang="ar-SA" dirty="0" smtClean="0">
                <a:solidFill>
                  <a:srgbClr val="FF0000"/>
                </a:solidFill>
              </a:rPr>
              <a:t>. </a:t>
            </a:r>
            <a:r>
              <a:rPr lang="ar-SA" dirty="0" smtClean="0">
                <a:solidFill>
                  <a:srgbClr val="FF0000"/>
                </a:solidFill>
              </a:rPr>
              <a:t>اما عند تجميدها تجميداً بطيئا فإن جزئيات الماء يكون لديها الوقت لكي تتراكم تدريجيا،ً وببطء مع بعضها البعض مما ينتج عنه تكوين بلورات ثلجية كبيرة الحجم</a:t>
            </a:r>
            <a:r>
              <a:rPr lang="en-US" dirty="0" smtClean="0">
                <a:solidFill>
                  <a:srgbClr val="FF0000"/>
                </a:solidFill>
              </a:rPr>
              <a:t>. </a:t>
            </a:r>
            <a:r>
              <a:rPr lang="ar-SA" dirty="0" smtClean="0">
                <a:solidFill>
                  <a:srgbClr val="FF0000"/>
                </a:solidFill>
              </a:rPr>
              <a:t>بينما التجميد السريع لا يعطي الفرصة لهجرة جزئيات الماء وتجمعها مع بعضها البعض مما يؤدي إلى تجمدها في أماكنها؛ وتنتج عن ذلك بللورات ثلجية صغيرة الحجم وموزعة بانتظام؛ لذا فغالبا ما يفضل التجميد السريع عن التجميد البطيء. لهذا فإن التأثير الحافظ لتجميد الأغذية يرجع  بصفة رئيسية  إلى تحول جزئيات الماء إلى بلورات ثلجية غير متاحة لاستفادة البكتيريا والأحياء الأخرى منها، كذلك فإن التجميد يعمل على انخفاض معدل التفاعلات الكيميائية بالأغذية. </a:t>
            </a:r>
            <a:endParaRPr lang="en-US" dirty="0" smtClean="0">
              <a:solidFill>
                <a:srgbClr val="FF0000"/>
              </a:solidFill>
            </a:endParaRPr>
          </a:p>
          <a:p>
            <a:pPr algn="just"/>
            <a:endParaRPr lang="ar-EG"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4" name="irc_mi" descr="http://www.up-tumaer.com/tumaer/download.php?img=5675"/>
          <p:cNvPicPr>
            <a:picLocks noGrp="1"/>
          </p:cNvPicPr>
          <p:nvPr>
            <p:ph idx="1"/>
          </p:nvPr>
        </p:nvPicPr>
        <p:blipFill>
          <a:blip r:embed="rId2"/>
          <a:srcRect/>
          <a:stretch>
            <a:fillRect/>
          </a:stretch>
        </p:blipFill>
        <p:spPr bwMode="auto">
          <a:xfrm>
            <a:off x="0" y="381000"/>
            <a:ext cx="9144000" cy="5943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14400"/>
          </a:xfrm>
        </p:spPr>
        <p:txBody>
          <a:bodyPr>
            <a:normAutofit fontScale="90000"/>
          </a:bodyPr>
          <a:lstStyle/>
          <a:p>
            <a:pPr algn="ctr"/>
            <a:r>
              <a:rPr lang="ar-SA" b="1" u="sng" dirty="0" smtClean="0"/>
              <a:t>طرق التجميد :</a:t>
            </a:r>
            <a:r>
              <a:rPr lang="en-US" dirty="0" smtClean="0"/>
              <a:t/>
            </a:r>
            <a:br>
              <a:rPr lang="en-US" dirty="0" smtClean="0"/>
            </a:br>
            <a:endParaRPr lang="ar-EG" dirty="0"/>
          </a:p>
        </p:txBody>
      </p:sp>
      <p:sp>
        <p:nvSpPr>
          <p:cNvPr id="3" name="Content Placeholder 2"/>
          <p:cNvSpPr>
            <a:spLocks noGrp="1"/>
          </p:cNvSpPr>
          <p:nvPr>
            <p:ph idx="1"/>
          </p:nvPr>
        </p:nvSpPr>
        <p:spPr>
          <a:xfrm>
            <a:off x="457200" y="990600"/>
            <a:ext cx="8229600" cy="5334000"/>
          </a:xfrm>
        </p:spPr>
        <p:txBody>
          <a:bodyPr>
            <a:normAutofit fontScale="85000" lnSpcReduction="20000"/>
          </a:bodyPr>
          <a:lstStyle/>
          <a:p>
            <a:pPr marL="0" indent="0" algn="just">
              <a:buNone/>
            </a:pPr>
            <a:r>
              <a:rPr lang="ar-SA" b="1" dirty="0" smtClean="0">
                <a:solidFill>
                  <a:srgbClr val="FF0000"/>
                </a:solidFill>
              </a:rPr>
              <a:t>أ </a:t>
            </a:r>
            <a:r>
              <a:rPr lang="ar-SA" dirty="0" smtClean="0">
                <a:solidFill>
                  <a:srgbClr val="FF0000"/>
                </a:solidFill>
              </a:rPr>
              <a:t>– </a:t>
            </a:r>
            <a:r>
              <a:rPr lang="ar-SA" sz="3600" dirty="0" smtClean="0">
                <a:solidFill>
                  <a:srgbClr val="FF0000"/>
                </a:solidFill>
                <a:latin typeface="Times New Roman" pitchFamily="18" charset="0"/>
                <a:cs typeface="Times New Roman" pitchFamily="18" charset="0"/>
              </a:rPr>
              <a:t>طريقة التجميد البطىء </a:t>
            </a:r>
            <a:r>
              <a:rPr lang="en-US" sz="3600" dirty="0" smtClean="0">
                <a:solidFill>
                  <a:srgbClr val="FF0000"/>
                </a:solidFill>
                <a:latin typeface="Times New Roman" pitchFamily="18" charset="0"/>
                <a:cs typeface="Times New Roman" pitchFamily="18" charset="0"/>
              </a:rPr>
              <a:t>Slow Freezing</a:t>
            </a:r>
            <a:r>
              <a:rPr lang="ar-SA" sz="3600" dirty="0" smtClean="0">
                <a:solidFill>
                  <a:srgbClr val="FF0000"/>
                </a:solidFill>
                <a:latin typeface="Times New Roman" pitchFamily="18" charset="0"/>
                <a:cs typeface="Times New Roman" pitchFamily="18" charset="0"/>
              </a:rPr>
              <a:t>: ويقصد بها تجميد الأغذية بالهواء الذى يتحرك حركة طبيعية أو باستخدام المراوح الكهربائية وذلك على درجة حرارة تتراوح بين 5 - 20  ْف (-15 - 29 ْم) ويتم التجميد </a:t>
            </a:r>
            <a:r>
              <a:rPr lang="ar-SA" sz="3600" dirty="0" smtClean="0">
                <a:solidFill>
                  <a:srgbClr val="FF0000"/>
                </a:solidFill>
                <a:latin typeface="Times New Roman" pitchFamily="18" charset="0"/>
                <a:cs typeface="Times New Roman" pitchFamily="18" charset="0"/>
              </a:rPr>
              <a:t>بهذ</a:t>
            </a:r>
            <a:r>
              <a:rPr lang="ar-EG" sz="3600" dirty="0" smtClean="0">
                <a:solidFill>
                  <a:srgbClr val="FF0000"/>
                </a:solidFill>
                <a:latin typeface="Times New Roman" pitchFamily="18" charset="0"/>
                <a:cs typeface="Times New Roman" pitchFamily="18" charset="0"/>
              </a:rPr>
              <a:t>ه</a:t>
            </a:r>
            <a:r>
              <a:rPr lang="ar-SA" sz="3600" dirty="0" smtClean="0">
                <a:solidFill>
                  <a:srgbClr val="FF0000"/>
                </a:solidFill>
                <a:latin typeface="Times New Roman" pitchFamily="18" charset="0"/>
                <a:cs typeface="Times New Roman" pitchFamily="18" charset="0"/>
              </a:rPr>
              <a:t> </a:t>
            </a:r>
            <a:r>
              <a:rPr lang="ar-SA" sz="3600" dirty="0" smtClean="0">
                <a:solidFill>
                  <a:srgbClr val="FF0000"/>
                </a:solidFill>
                <a:latin typeface="Times New Roman" pitchFamily="18" charset="0"/>
                <a:cs typeface="Times New Roman" pitchFamily="18" charset="0"/>
              </a:rPr>
              <a:t>الطريقة بين 3  - 72 ساعة . </a:t>
            </a:r>
            <a:endParaRPr lang="en-US" sz="3600" dirty="0" smtClean="0">
              <a:solidFill>
                <a:srgbClr val="FF0000"/>
              </a:solidFill>
              <a:latin typeface="Times New Roman" pitchFamily="18" charset="0"/>
              <a:cs typeface="Times New Roman" pitchFamily="18" charset="0"/>
            </a:endParaRPr>
          </a:p>
          <a:p>
            <a:pPr marL="0" indent="0" algn="just">
              <a:buNone/>
            </a:pPr>
            <a:r>
              <a:rPr lang="ar-SA" sz="3600" dirty="0" smtClean="0">
                <a:solidFill>
                  <a:srgbClr val="FF0000"/>
                </a:solidFill>
                <a:latin typeface="Times New Roman" pitchFamily="18" charset="0"/>
                <a:cs typeface="Times New Roman" pitchFamily="18" charset="0"/>
              </a:rPr>
              <a:t>ب- طريقة التجميد السريع </a:t>
            </a:r>
            <a:r>
              <a:rPr lang="en-US" sz="3600" dirty="0" smtClean="0">
                <a:solidFill>
                  <a:srgbClr val="FF0000"/>
                </a:solidFill>
                <a:latin typeface="Times New Roman" pitchFamily="18" charset="0"/>
                <a:cs typeface="Times New Roman" pitchFamily="18" charset="0"/>
              </a:rPr>
              <a:t>Fast freezing</a:t>
            </a:r>
            <a:r>
              <a:rPr lang="ar-SA" sz="3600" dirty="0" smtClean="0">
                <a:solidFill>
                  <a:srgbClr val="FF0000"/>
                </a:solidFill>
                <a:latin typeface="Times New Roman" pitchFamily="18" charset="0"/>
                <a:cs typeface="Times New Roman" pitchFamily="18" charset="0"/>
              </a:rPr>
              <a:t>:</a:t>
            </a:r>
            <a:endParaRPr lang="en-US" sz="3600" dirty="0" smtClean="0">
              <a:solidFill>
                <a:srgbClr val="FF0000"/>
              </a:solidFill>
              <a:latin typeface="Times New Roman" pitchFamily="18" charset="0"/>
              <a:cs typeface="Times New Roman" pitchFamily="18" charset="0"/>
            </a:endParaRPr>
          </a:p>
          <a:p>
            <a:pPr marL="0" indent="0" algn="just">
              <a:buNone/>
            </a:pPr>
            <a:r>
              <a:rPr lang="ar-EG" sz="3600" dirty="0" smtClean="0">
                <a:solidFill>
                  <a:srgbClr val="FF0000"/>
                </a:solidFill>
                <a:latin typeface="Times New Roman" pitchFamily="18" charset="0"/>
                <a:cs typeface="Times New Roman" pitchFamily="18" charset="0"/>
              </a:rPr>
              <a:t> </a:t>
            </a:r>
            <a:r>
              <a:rPr lang="ar-SA" sz="3600" dirty="0" smtClean="0">
                <a:solidFill>
                  <a:srgbClr val="FF0000"/>
                </a:solidFill>
                <a:latin typeface="Times New Roman" pitchFamily="18" charset="0"/>
                <a:cs typeface="Times New Roman" pitchFamily="18" charset="0"/>
              </a:rPr>
              <a:t>وفيه </a:t>
            </a:r>
            <a:r>
              <a:rPr lang="ar-SA" sz="3600" dirty="0" smtClean="0">
                <a:solidFill>
                  <a:srgbClr val="FF0000"/>
                </a:solidFill>
                <a:latin typeface="Times New Roman" pitchFamily="18" charset="0"/>
                <a:cs typeface="Times New Roman" pitchFamily="18" charset="0"/>
              </a:rPr>
              <a:t>يتم تجميد المادة الغذائية فى نصف ساعة أو أقل وتكون درجة الحرارة المستخدمة من ( -30 إلى -40 درجة مئوية ويتم التجميد السريع بثلاثة طرق : </a:t>
            </a:r>
            <a:endParaRPr lang="en-US" sz="3600" dirty="0" smtClean="0">
              <a:solidFill>
                <a:srgbClr val="FF0000"/>
              </a:solidFill>
              <a:latin typeface="Times New Roman" pitchFamily="18" charset="0"/>
              <a:cs typeface="Times New Roman" pitchFamily="18" charset="0"/>
            </a:endParaRPr>
          </a:p>
          <a:p>
            <a:pPr marL="0" indent="0" algn="just">
              <a:buNone/>
            </a:pPr>
            <a:r>
              <a:rPr lang="ar-EG" sz="3600" dirty="0">
                <a:solidFill>
                  <a:srgbClr val="FF0000"/>
                </a:solidFill>
                <a:latin typeface="Times New Roman" pitchFamily="18" charset="0"/>
                <a:cs typeface="Times New Roman" pitchFamily="18" charset="0"/>
              </a:rPr>
              <a:t> </a:t>
            </a:r>
            <a:r>
              <a:rPr lang="ar-EG" sz="3600" dirty="0" smtClean="0">
                <a:solidFill>
                  <a:srgbClr val="FF0000"/>
                </a:solidFill>
                <a:latin typeface="Times New Roman" pitchFamily="18" charset="0"/>
                <a:cs typeface="Times New Roman" pitchFamily="18" charset="0"/>
              </a:rPr>
              <a:t>    1</a:t>
            </a:r>
            <a:r>
              <a:rPr lang="ar-SA" sz="3600" dirty="0" smtClean="0">
                <a:solidFill>
                  <a:srgbClr val="FF0000"/>
                </a:solidFill>
                <a:latin typeface="Times New Roman" pitchFamily="18" charset="0"/>
                <a:cs typeface="Times New Roman" pitchFamily="18" charset="0"/>
              </a:rPr>
              <a:t>- </a:t>
            </a:r>
            <a:r>
              <a:rPr lang="ar-SA" sz="3600" dirty="0" smtClean="0">
                <a:solidFill>
                  <a:srgbClr val="FF0000"/>
                </a:solidFill>
                <a:latin typeface="Times New Roman" pitchFamily="18" charset="0"/>
                <a:cs typeface="Times New Roman" pitchFamily="18" charset="0"/>
              </a:rPr>
              <a:t>الغمر المباشر للاغذية أو العبوات فى السائل المبرد. </a:t>
            </a:r>
            <a:endParaRPr lang="en-US" sz="3600" dirty="0" smtClean="0">
              <a:solidFill>
                <a:srgbClr val="FF0000"/>
              </a:solidFill>
              <a:latin typeface="Times New Roman" pitchFamily="18" charset="0"/>
              <a:cs typeface="Times New Roman" pitchFamily="18" charset="0"/>
            </a:endParaRPr>
          </a:p>
          <a:p>
            <a:pPr marL="0" indent="0" algn="just">
              <a:buNone/>
            </a:pPr>
            <a:r>
              <a:rPr lang="ar-EG" sz="3600" dirty="0">
                <a:solidFill>
                  <a:srgbClr val="FF0000"/>
                </a:solidFill>
                <a:latin typeface="Times New Roman" pitchFamily="18" charset="0"/>
                <a:cs typeface="Times New Roman" pitchFamily="18" charset="0"/>
              </a:rPr>
              <a:t> </a:t>
            </a:r>
            <a:r>
              <a:rPr lang="ar-EG" sz="3600" dirty="0" smtClean="0">
                <a:solidFill>
                  <a:srgbClr val="FF0000"/>
                </a:solidFill>
                <a:latin typeface="Times New Roman" pitchFamily="18" charset="0"/>
                <a:cs typeface="Times New Roman" pitchFamily="18" charset="0"/>
              </a:rPr>
              <a:t>   2</a:t>
            </a:r>
            <a:r>
              <a:rPr lang="ar-SA" sz="3600" dirty="0" smtClean="0">
                <a:solidFill>
                  <a:srgbClr val="FF0000"/>
                </a:solidFill>
                <a:latin typeface="Times New Roman" pitchFamily="18" charset="0"/>
                <a:cs typeface="Times New Roman" pitchFamily="18" charset="0"/>
              </a:rPr>
              <a:t>-الاتصال </a:t>
            </a:r>
            <a:r>
              <a:rPr lang="ar-SA" sz="3600" dirty="0" smtClean="0">
                <a:solidFill>
                  <a:srgbClr val="FF0000"/>
                </a:solidFill>
                <a:latin typeface="Times New Roman" pitchFamily="18" charset="0"/>
                <a:cs typeface="Times New Roman" pitchFamily="18" charset="0"/>
              </a:rPr>
              <a:t>غير المباشر بين الاغذية والعبوات المحتوية عليها </a:t>
            </a:r>
            <a:r>
              <a:rPr lang="ar-EG" sz="3600" dirty="0" smtClean="0">
                <a:solidFill>
                  <a:srgbClr val="FF0000"/>
                </a:solidFill>
                <a:latin typeface="Times New Roman" pitchFamily="18" charset="0"/>
                <a:cs typeface="Times New Roman" pitchFamily="18" charset="0"/>
              </a:rPr>
              <a:t>  </a:t>
            </a:r>
            <a:r>
              <a:rPr lang="ar-SA" sz="3600" dirty="0" smtClean="0">
                <a:solidFill>
                  <a:srgbClr val="FF0000"/>
                </a:solidFill>
                <a:latin typeface="Times New Roman" pitchFamily="18" charset="0"/>
                <a:cs typeface="Times New Roman" pitchFamily="18" charset="0"/>
              </a:rPr>
              <a:t>وبين </a:t>
            </a:r>
            <a:r>
              <a:rPr lang="ar-SA" sz="3600" dirty="0" smtClean="0">
                <a:solidFill>
                  <a:srgbClr val="FF0000"/>
                </a:solidFill>
                <a:latin typeface="Times New Roman" pitchFamily="18" charset="0"/>
                <a:cs typeface="Times New Roman" pitchFamily="18" charset="0"/>
              </a:rPr>
              <a:t>السائل المبرد. </a:t>
            </a:r>
            <a:endParaRPr lang="en-US" sz="3600" dirty="0" smtClean="0">
              <a:solidFill>
                <a:srgbClr val="FF0000"/>
              </a:solidFill>
              <a:latin typeface="Times New Roman" pitchFamily="18" charset="0"/>
              <a:cs typeface="Times New Roman" pitchFamily="18" charset="0"/>
            </a:endParaRPr>
          </a:p>
          <a:p>
            <a:pPr marL="0" lvl="0" indent="0" algn="just">
              <a:buNone/>
            </a:pPr>
            <a:r>
              <a:rPr lang="ar-EG" sz="3600" dirty="0" smtClean="0">
                <a:solidFill>
                  <a:srgbClr val="FF0000"/>
                </a:solidFill>
                <a:latin typeface="Times New Roman" pitchFamily="18" charset="0"/>
                <a:cs typeface="Times New Roman" pitchFamily="18" charset="0"/>
              </a:rPr>
              <a:t>  3- </a:t>
            </a:r>
            <a:r>
              <a:rPr lang="ar-SA" sz="3600" dirty="0" smtClean="0">
                <a:solidFill>
                  <a:srgbClr val="FF0000"/>
                </a:solidFill>
                <a:latin typeface="Times New Roman" pitchFamily="18" charset="0"/>
                <a:cs typeface="Times New Roman" pitchFamily="18" charset="0"/>
              </a:rPr>
              <a:t>طريقة </a:t>
            </a:r>
            <a:r>
              <a:rPr lang="ar-SA" sz="3600" dirty="0" smtClean="0">
                <a:solidFill>
                  <a:srgbClr val="FF0000"/>
                </a:solidFill>
                <a:latin typeface="Times New Roman" pitchFamily="18" charset="0"/>
                <a:cs typeface="Times New Roman" pitchFamily="18" charset="0"/>
              </a:rPr>
              <a:t>التيار الهوائى المبرد (-17 إلى -  34 ْم ) . </a:t>
            </a:r>
            <a:endParaRPr lang="en-US" sz="3600" dirty="0" smtClean="0">
              <a:solidFill>
                <a:srgbClr val="FF0000"/>
              </a:solidFill>
              <a:latin typeface="Times New Roman" pitchFamily="18" charset="0"/>
              <a:cs typeface="Times New Roman" pitchFamily="18" charset="0"/>
            </a:endParaRPr>
          </a:p>
          <a:p>
            <a:endParaRPr lang="ar-E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marL="0" lvl="0" indent="0">
              <a:buNone/>
            </a:pPr>
            <a:r>
              <a:rPr lang="ar-EG" sz="3600" dirty="0" smtClean="0">
                <a:solidFill>
                  <a:srgbClr val="FF0000"/>
                </a:solidFill>
                <a:latin typeface="Times New Roman" pitchFamily="18" charset="0"/>
                <a:cs typeface="Times New Roman" pitchFamily="18" charset="0"/>
              </a:rPr>
              <a:t>ت- التجميد الخاطف </a:t>
            </a:r>
            <a:r>
              <a:rPr lang="en-US" sz="3600" dirty="0" smtClean="0">
                <a:solidFill>
                  <a:srgbClr val="FF0000"/>
                </a:solidFill>
                <a:latin typeface="Times New Roman" pitchFamily="18" charset="0"/>
                <a:cs typeface="Times New Roman" pitchFamily="18" charset="0"/>
              </a:rPr>
              <a:t>Flash freezing </a:t>
            </a:r>
            <a:r>
              <a:rPr lang="ar-EG" sz="3600" dirty="0" smtClean="0">
                <a:solidFill>
                  <a:srgbClr val="FF0000"/>
                </a:solidFill>
                <a:latin typeface="Times New Roman" pitchFamily="18" charset="0"/>
                <a:cs typeface="Times New Roman" pitchFamily="18" charset="0"/>
              </a:rPr>
              <a:t>:</a:t>
            </a:r>
            <a:endParaRPr lang="en-US" sz="3600" dirty="0" smtClean="0">
              <a:solidFill>
                <a:srgbClr val="FF0000"/>
              </a:solidFill>
              <a:latin typeface="Times New Roman" pitchFamily="18" charset="0"/>
              <a:cs typeface="Times New Roman" pitchFamily="18" charset="0"/>
            </a:endParaRPr>
          </a:p>
          <a:p>
            <a:pPr algn="just">
              <a:buNone/>
            </a:pPr>
            <a:r>
              <a:rPr lang="ar-SA" sz="3600" dirty="0" smtClean="0">
                <a:solidFill>
                  <a:srgbClr val="FF0000"/>
                </a:solidFill>
                <a:latin typeface="Times New Roman" pitchFamily="18" charset="0"/>
                <a:cs typeface="Times New Roman" pitchFamily="18" charset="0"/>
              </a:rPr>
              <a:t>وفى هذه الطريقة تتم عملية التجميد بسرعة جداً حيث لا يتعدى وقت التجميد من  </a:t>
            </a:r>
            <a:r>
              <a:rPr lang="ar-EG" sz="3600" dirty="0" smtClean="0">
                <a:solidFill>
                  <a:srgbClr val="FF0000"/>
                </a:solidFill>
                <a:latin typeface="Times New Roman" pitchFamily="18" charset="0"/>
                <a:cs typeface="Times New Roman" pitchFamily="18" charset="0"/>
              </a:rPr>
              <a:t>1-5 </a:t>
            </a:r>
            <a:r>
              <a:rPr lang="ar-SA" sz="3600" dirty="0" smtClean="0">
                <a:solidFill>
                  <a:srgbClr val="FF0000"/>
                </a:solidFill>
                <a:latin typeface="Times New Roman" pitchFamily="18" charset="0"/>
                <a:cs typeface="Times New Roman" pitchFamily="18" charset="0"/>
              </a:rPr>
              <a:t>دقائق حيث يتم استخدام درجة حرارة منخفضة ( -20 إلى -30 درجة مئوية ) مع استخدام ضغط عالى ( 300 – 500 ميجا بسكال ) مما يؤدى إلى تكوين بلورات ثلج صغيرة فى وقت قصير مما يقلل بطريقة ملحوظة من السائل المنفصل ويحسن من خواص الجودة للمنتج النهائى</a:t>
            </a:r>
            <a:r>
              <a:rPr lang="en-US" sz="3600" dirty="0" smtClean="0">
                <a:latin typeface="Times New Roman" pitchFamily="18" charset="0"/>
                <a:cs typeface="Times New Roman" pitchFamily="18" charset="0"/>
              </a:rPr>
              <a:t> .</a:t>
            </a:r>
          </a:p>
          <a:p>
            <a:endParaRPr lang="ar-E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fontScale="90000"/>
          </a:bodyPr>
          <a:lstStyle/>
          <a:p>
            <a:pPr algn="ctr"/>
            <a:r>
              <a:rPr lang="ar-EG" u="sng" dirty="0" smtClean="0"/>
              <a:t/>
            </a:r>
            <a:br>
              <a:rPr lang="ar-EG" u="sng" dirty="0" smtClean="0"/>
            </a:br>
            <a:r>
              <a:rPr lang="ar-SA" sz="4000" u="sng" dirty="0" smtClean="0">
                <a:latin typeface="Times New Roman" pitchFamily="18" charset="0"/>
                <a:cs typeface="Times New Roman" pitchFamily="18" charset="0"/>
              </a:rPr>
              <a:t>مميزات التجميد السريع    </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endParaRPr lang="ar-EG" sz="40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1371600"/>
            <a:ext cx="8839200" cy="4953000"/>
          </a:xfrm>
        </p:spPr>
        <p:txBody>
          <a:bodyPr>
            <a:normAutofit/>
          </a:bodyPr>
          <a:lstStyle/>
          <a:p>
            <a:pPr lvl="0" algn="just"/>
            <a:r>
              <a:rPr lang="ar-SA" sz="3600" dirty="0" smtClean="0">
                <a:solidFill>
                  <a:srgbClr val="FF0000"/>
                </a:solidFill>
              </a:rPr>
              <a:t>المواد المجمدة تجميد سريع أقرب شبهاً لنفس المواد وهي طازجة .</a:t>
            </a:r>
            <a:endParaRPr lang="en-US" sz="3600" dirty="0" smtClean="0">
              <a:solidFill>
                <a:srgbClr val="FF0000"/>
              </a:solidFill>
            </a:endParaRPr>
          </a:p>
          <a:p>
            <a:pPr lvl="0" algn="just"/>
            <a:r>
              <a:rPr lang="ar-SA" sz="3600" dirty="0" smtClean="0">
                <a:solidFill>
                  <a:srgbClr val="FF0000"/>
                </a:solidFill>
              </a:rPr>
              <a:t>صغر حجم بلورات الثلج المتكونة مما يؤدي إلى عدم تمزق الأنسجة بينما التجميد البطيء تتكون بلورات ثلجية كبيرة تمزق الأنسجة وتتلف القوام .</a:t>
            </a:r>
            <a:endParaRPr lang="en-US" sz="3600" dirty="0" smtClean="0">
              <a:solidFill>
                <a:srgbClr val="FF0000"/>
              </a:solidFill>
            </a:endParaRPr>
          </a:p>
          <a:p>
            <a:pPr lvl="0" algn="just"/>
            <a:r>
              <a:rPr lang="ar-SA" sz="3600" dirty="0" smtClean="0">
                <a:solidFill>
                  <a:srgbClr val="FF0000"/>
                </a:solidFill>
              </a:rPr>
              <a:t>قصر المدة في التجميد السريع يقلل من تأثير فعل البكتيريا والأنزيمات .</a:t>
            </a:r>
            <a:endParaRPr lang="en-US" sz="3600" dirty="0" smtClean="0">
              <a:solidFill>
                <a:srgbClr val="FF0000"/>
              </a:solidFill>
            </a:endParaRPr>
          </a:p>
          <a:p>
            <a:pPr lvl="0" algn="just"/>
            <a:r>
              <a:rPr lang="ar-SA" sz="3600" dirty="0" smtClean="0">
                <a:solidFill>
                  <a:srgbClr val="FF0000"/>
                </a:solidFill>
              </a:rPr>
              <a:t>نقص السوائل المنفصلة في التجميد السريع عن البطيء.</a:t>
            </a:r>
            <a:endParaRPr lang="en-US" sz="3600" dirty="0" smtClean="0">
              <a:solidFill>
                <a:srgbClr val="FF0000"/>
              </a:solidFill>
            </a:endParaRPr>
          </a:p>
          <a:p>
            <a:pPr>
              <a:buNone/>
            </a:pPr>
            <a:endParaRPr lang="ar-EG"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ctr"/>
            <a:r>
              <a:rPr lang="ar-SA" u="sng" dirty="0" smtClean="0">
                <a:latin typeface="Times New Roman" pitchFamily="18" charset="0"/>
                <a:cs typeface="Times New Roman" pitchFamily="18" charset="0"/>
              </a:rPr>
              <a:t>انواع المجمدات</a:t>
            </a:r>
            <a:r>
              <a:rPr lang="en-US" u="sng"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ar-E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ar-EG" sz="3600" dirty="0" smtClean="0">
                <a:solidFill>
                  <a:srgbClr val="FF0000"/>
                </a:solidFill>
                <a:latin typeface="Times New Roman" pitchFamily="18" charset="0"/>
                <a:cs typeface="Times New Roman" pitchFamily="18" charset="0"/>
              </a:rPr>
              <a:t>  </a:t>
            </a:r>
            <a:r>
              <a:rPr lang="ar-SA" sz="3600" dirty="0" smtClean="0">
                <a:solidFill>
                  <a:srgbClr val="FF0000"/>
                </a:solidFill>
                <a:latin typeface="Times New Roman" pitchFamily="18" charset="0"/>
                <a:cs typeface="Times New Roman" pitchFamily="18" charset="0"/>
              </a:rPr>
              <a:t>يمكن </a:t>
            </a:r>
            <a:r>
              <a:rPr lang="ar-SA" sz="3600" dirty="0" smtClean="0">
                <a:solidFill>
                  <a:srgbClr val="FF0000"/>
                </a:solidFill>
                <a:latin typeface="Times New Roman" pitchFamily="18" charset="0"/>
                <a:cs typeface="Times New Roman" pitchFamily="18" charset="0"/>
              </a:rPr>
              <a:t>تقسيم المجمدات إلى المجاميع التالية طبقاً للوسط المستعمل لنقل الحرارة</a:t>
            </a:r>
            <a:r>
              <a:rPr lang="en-US" sz="3600" dirty="0" smtClean="0">
                <a:solidFill>
                  <a:srgbClr val="FF0000"/>
                </a:solidFill>
                <a:latin typeface="Times New Roman" pitchFamily="18" charset="0"/>
                <a:cs typeface="Times New Roman" pitchFamily="18" charset="0"/>
              </a:rPr>
              <a:t> :</a:t>
            </a:r>
          </a:p>
          <a:p>
            <a:pPr marL="0" indent="0">
              <a:buNone/>
            </a:pPr>
            <a:r>
              <a:rPr lang="ar-EG" sz="3600" dirty="0" smtClean="0">
                <a:solidFill>
                  <a:srgbClr val="FF0000"/>
                </a:solidFill>
                <a:latin typeface="Times New Roman" pitchFamily="18" charset="0"/>
                <a:cs typeface="Times New Roman" pitchFamily="18" charset="0"/>
              </a:rPr>
              <a:t>  </a:t>
            </a:r>
            <a:r>
              <a:rPr lang="ar-SA" sz="3600" dirty="0" smtClean="0">
                <a:solidFill>
                  <a:srgbClr val="FF0000"/>
                </a:solidFill>
                <a:latin typeface="Times New Roman" pitchFamily="18" charset="0"/>
                <a:cs typeface="Times New Roman" pitchFamily="18" charset="0"/>
              </a:rPr>
              <a:t>أ </a:t>
            </a:r>
            <a:r>
              <a:rPr lang="ar-SA" sz="3600" dirty="0" smtClean="0">
                <a:solidFill>
                  <a:srgbClr val="FF0000"/>
                </a:solidFill>
                <a:latin typeface="Times New Roman" pitchFamily="18" charset="0"/>
                <a:cs typeface="Times New Roman" pitchFamily="18" charset="0"/>
              </a:rPr>
              <a:t>– مجمدات الاتصال المباشر وتشمل</a:t>
            </a:r>
            <a:r>
              <a:rPr lang="en-US" sz="3600" dirty="0" smtClean="0">
                <a:solidFill>
                  <a:srgbClr val="FF0000"/>
                </a:solidFill>
                <a:latin typeface="Times New Roman" pitchFamily="18" charset="0"/>
                <a:cs typeface="Times New Roman" pitchFamily="18" charset="0"/>
              </a:rPr>
              <a:t> : </a:t>
            </a:r>
          </a:p>
          <a:p>
            <a:pPr lvl="0"/>
            <a:r>
              <a:rPr lang="ar-SA" sz="3600" dirty="0" smtClean="0">
                <a:solidFill>
                  <a:srgbClr val="FF0000"/>
                </a:solidFill>
                <a:latin typeface="Times New Roman" pitchFamily="18" charset="0"/>
                <a:cs typeface="Times New Roman" pitchFamily="18" charset="0"/>
              </a:rPr>
              <a:t>مجمدات الأرفف</a:t>
            </a:r>
            <a:r>
              <a:rPr lang="en-US" sz="3600" dirty="0" smtClean="0">
                <a:solidFill>
                  <a:srgbClr val="FF0000"/>
                </a:solidFill>
                <a:latin typeface="Times New Roman" pitchFamily="18" charset="0"/>
                <a:cs typeface="Times New Roman" pitchFamily="18" charset="0"/>
              </a:rPr>
              <a:t> .</a:t>
            </a:r>
          </a:p>
          <a:p>
            <a:pPr lvl="0"/>
            <a:r>
              <a:rPr lang="ar-SA" sz="3600" dirty="0" smtClean="0">
                <a:solidFill>
                  <a:srgbClr val="FF0000"/>
                </a:solidFill>
                <a:latin typeface="Times New Roman" pitchFamily="18" charset="0"/>
                <a:cs typeface="Times New Roman" pitchFamily="18" charset="0"/>
              </a:rPr>
              <a:t>مجمدات الأحزمة</a:t>
            </a:r>
            <a:r>
              <a:rPr lang="en-US" sz="3600" dirty="0" smtClean="0">
                <a:solidFill>
                  <a:srgbClr val="FF0000"/>
                </a:solidFill>
                <a:latin typeface="Times New Roman" pitchFamily="18" charset="0"/>
                <a:cs typeface="Times New Roman" pitchFamily="18" charset="0"/>
              </a:rPr>
              <a:t> .</a:t>
            </a:r>
          </a:p>
          <a:p>
            <a:pPr lvl="0"/>
            <a:r>
              <a:rPr lang="ar-SA" sz="3600" dirty="0" smtClean="0">
                <a:solidFill>
                  <a:srgbClr val="FF0000"/>
                </a:solidFill>
                <a:latin typeface="Times New Roman" pitchFamily="18" charset="0"/>
                <a:cs typeface="Times New Roman" pitchFamily="18" charset="0"/>
              </a:rPr>
              <a:t>مجمدات الأسطوانات</a:t>
            </a:r>
            <a:r>
              <a:rPr lang="en-US" sz="3600" dirty="0" smtClean="0">
                <a:solidFill>
                  <a:srgbClr val="FF0000"/>
                </a:solidFill>
                <a:latin typeface="Times New Roman" pitchFamily="18" charset="0"/>
                <a:cs typeface="Times New Roman" pitchFamily="18" charset="0"/>
              </a:rPr>
              <a:t> .</a:t>
            </a:r>
          </a:p>
          <a:p>
            <a:pPr lvl="0"/>
            <a:r>
              <a:rPr lang="ar-SA" sz="3600" dirty="0" smtClean="0">
                <a:solidFill>
                  <a:srgbClr val="FF0000"/>
                </a:solidFill>
                <a:latin typeface="Times New Roman" pitchFamily="18" charset="0"/>
                <a:cs typeface="Times New Roman" pitchFamily="18" charset="0"/>
              </a:rPr>
              <a:t>مجمدات الدوارة</a:t>
            </a:r>
            <a:r>
              <a:rPr lang="en-US" sz="3600" dirty="0" smtClean="0">
                <a:solidFill>
                  <a:srgbClr val="FF0000"/>
                </a:solidFill>
                <a:latin typeface="Times New Roman" pitchFamily="18" charset="0"/>
                <a:cs typeface="Times New Roman" pitchFamily="18" charset="0"/>
              </a:rPr>
              <a:t> . </a:t>
            </a:r>
          </a:p>
          <a:p>
            <a:endParaRPr lang="ar-EG"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lstStyle/>
          <a:p>
            <a:r>
              <a:rPr lang="ar-SA" sz="3600" dirty="0" smtClean="0">
                <a:solidFill>
                  <a:srgbClr val="FF0000"/>
                </a:solidFill>
                <a:latin typeface="Times New Roman" pitchFamily="18" charset="0"/>
                <a:cs typeface="Times New Roman" pitchFamily="18" charset="0"/>
              </a:rPr>
              <a:t>ب – مجمدات دفع الهواء وتشمل</a:t>
            </a:r>
            <a:r>
              <a:rPr lang="en-US" sz="3600" dirty="0" smtClean="0">
                <a:solidFill>
                  <a:srgbClr val="FF0000"/>
                </a:solidFill>
                <a:latin typeface="Times New Roman" pitchFamily="18" charset="0"/>
                <a:cs typeface="Times New Roman" pitchFamily="18" charset="0"/>
              </a:rPr>
              <a:t> : </a:t>
            </a:r>
          </a:p>
          <a:p>
            <a:pPr lvl="0"/>
            <a:r>
              <a:rPr lang="ar-SA" sz="3600" dirty="0" smtClean="0">
                <a:solidFill>
                  <a:srgbClr val="FF0000"/>
                </a:solidFill>
                <a:latin typeface="Times New Roman" pitchFamily="18" charset="0"/>
                <a:cs typeface="Times New Roman" pitchFamily="18" charset="0"/>
              </a:rPr>
              <a:t>مجمدات الأنفاق</a:t>
            </a:r>
            <a:r>
              <a:rPr lang="en-US" sz="3600" dirty="0" smtClean="0">
                <a:solidFill>
                  <a:srgbClr val="FF0000"/>
                </a:solidFill>
                <a:latin typeface="Times New Roman" pitchFamily="18" charset="0"/>
                <a:cs typeface="Times New Roman" pitchFamily="18" charset="0"/>
              </a:rPr>
              <a:t> .</a:t>
            </a:r>
          </a:p>
          <a:p>
            <a:pPr lvl="0"/>
            <a:r>
              <a:rPr lang="ar-SA" sz="3600" dirty="0" smtClean="0">
                <a:solidFill>
                  <a:srgbClr val="FF0000"/>
                </a:solidFill>
                <a:latin typeface="Times New Roman" pitchFamily="18" charset="0"/>
                <a:cs typeface="Times New Roman" pitchFamily="18" charset="0"/>
              </a:rPr>
              <a:t>مجمدات السيور</a:t>
            </a:r>
            <a:r>
              <a:rPr lang="en-US" sz="3600" dirty="0" smtClean="0">
                <a:solidFill>
                  <a:srgbClr val="FF0000"/>
                </a:solidFill>
                <a:latin typeface="Times New Roman" pitchFamily="18" charset="0"/>
                <a:cs typeface="Times New Roman" pitchFamily="18" charset="0"/>
              </a:rPr>
              <a:t> .</a:t>
            </a:r>
          </a:p>
          <a:p>
            <a:pPr lvl="0"/>
            <a:r>
              <a:rPr lang="ar-SA" sz="3600" dirty="0" smtClean="0">
                <a:solidFill>
                  <a:srgbClr val="FF0000"/>
                </a:solidFill>
                <a:latin typeface="Times New Roman" pitchFamily="18" charset="0"/>
                <a:cs typeface="Times New Roman" pitchFamily="18" charset="0"/>
              </a:rPr>
              <a:t>مجمدات ذات الطبقة المانعة</a:t>
            </a:r>
            <a:r>
              <a:rPr lang="en-US" sz="3600" dirty="0" smtClean="0">
                <a:solidFill>
                  <a:srgbClr val="FF0000"/>
                </a:solidFill>
                <a:latin typeface="Times New Roman" pitchFamily="18" charset="0"/>
                <a:cs typeface="Times New Roman" pitchFamily="18" charset="0"/>
              </a:rPr>
              <a:t> . </a:t>
            </a:r>
          </a:p>
          <a:p>
            <a:r>
              <a:rPr lang="ar-SA" sz="3600" dirty="0" smtClean="0">
                <a:solidFill>
                  <a:srgbClr val="FF0000"/>
                </a:solidFill>
                <a:latin typeface="Times New Roman" pitchFamily="18" charset="0"/>
                <a:cs typeface="Times New Roman" pitchFamily="18" charset="0"/>
              </a:rPr>
              <a:t>ج – مجمدات الغمر المباشر فى محلول مبرد ( ملحى أو سكرى</a:t>
            </a:r>
            <a:r>
              <a:rPr lang="ar-SA" sz="3600" dirty="0" smtClean="0">
                <a:solidFill>
                  <a:srgbClr val="FF0000"/>
                </a:solidFill>
                <a:latin typeface="Times New Roman" pitchFamily="18" charset="0"/>
                <a:cs typeface="Times New Roman" pitchFamily="18" charset="0"/>
              </a:rPr>
              <a:t>)</a:t>
            </a:r>
            <a:endParaRPr lang="ar-EG"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r>
              <a:rPr lang="ar-SA" sz="3600" dirty="0" smtClean="0">
                <a:solidFill>
                  <a:srgbClr val="FF0000"/>
                </a:solidFill>
                <a:latin typeface="Times New Roman" pitchFamily="18" charset="0"/>
                <a:cs typeface="Times New Roman" pitchFamily="18" charset="0"/>
              </a:rPr>
              <a:t>د – مجمدات التبخير السائل أو الصلب وتشمل</a:t>
            </a:r>
            <a:r>
              <a:rPr lang="en-US" sz="3600" dirty="0" smtClean="0">
                <a:solidFill>
                  <a:srgbClr val="FF0000"/>
                </a:solidFill>
                <a:latin typeface="Times New Roman" pitchFamily="18" charset="0"/>
                <a:cs typeface="Times New Roman" pitchFamily="18" charset="0"/>
              </a:rPr>
              <a:t> :</a:t>
            </a:r>
          </a:p>
          <a:p>
            <a:pPr lvl="0"/>
            <a:r>
              <a:rPr lang="ar-SA" sz="3600" dirty="0" smtClean="0">
                <a:solidFill>
                  <a:srgbClr val="FF0000"/>
                </a:solidFill>
                <a:latin typeface="Times New Roman" pitchFamily="18" charset="0"/>
                <a:cs typeface="Times New Roman" pitchFamily="18" charset="0"/>
              </a:rPr>
              <a:t>مجمدات النيتروجين السائل</a:t>
            </a:r>
            <a:r>
              <a:rPr lang="en-US" sz="3600" dirty="0" smtClean="0">
                <a:solidFill>
                  <a:srgbClr val="FF0000"/>
                </a:solidFill>
                <a:latin typeface="Times New Roman" pitchFamily="18" charset="0"/>
                <a:cs typeface="Times New Roman" pitchFamily="18" charset="0"/>
              </a:rPr>
              <a:t> .</a:t>
            </a:r>
          </a:p>
          <a:p>
            <a:pPr lvl="0"/>
            <a:r>
              <a:rPr lang="ar-SA" sz="3600" dirty="0" smtClean="0">
                <a:solidFill>
                  <a:srgbClr val="FF0000"/>
                </a:solidFill>
                <a:latin typeface="Times New Roman" pitchFamily="18" charset="0"/>
                <a:cs typeface="Times New Roman" pitchFamily="18" charset="0"/>
              </a:rPr>
              <a:t>مجمدات ثانى أكسيد الكربون</a:t>
            </a:r>
            <a:r>
              <a:rPr lang="en-US" sz="3600" dirty="0" smtClean="0">
                <a:solidFill>
                  <a:srgbClr val="FF0000"/>
                </a:solidFill>
                <a:latin typeface="Times New Roman" pitchFamily="18" charset="0"/>
                <a:cs typeface="Times New Roman" pitchFamily="18" charset="0"/>
              </a:rPr>
              <a:t> .</a:t>
            </a:r>
          </a:p>
          <a:p>
            <a:pPr lvl="0"/>
            <a:r>
              <a:rPr lang="ar-SA" sz="3600" dirty="0" smtClean="0">
                <a:solidFill>
                  <a:srgbClr val="FF0000"/>
                </a:solidFill>
                <a:latin typeface="Times New Roman" pitchFamily="18" charset="0"/>
                <a:cs typeface="Times New Roman" pitchFamily="18" charset="0"/>
              </a:rPr>
              <a:t>مجمدات الفلور وكربون السائل</a:t>
            </a:r>
            <a:r>
              <a:rPr lang="en-US" sz="3600" dirty="0" smtClean="0">
                <a:solidFill>
                  <a:srgbClr val="FF0000"/>
                </a:solidFill>
                <a:latin typeface="Times New Roman" pitchFamily="18" charset="0"/>
                <a:cs typeface="Times New Roman" pitchFamily="18" charset="0"/>
              </a:rPr>
              <a:t> . </a:t>
            </a:r>
          </a:p>
          <a:p>
            <a:endParaRPr lang="ar-EG"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r>
              <a:rPr lang="ar-SA" sz="3600" u="sng" dirty="0" smtClean="0">
                <a:solidFill>
                  <a:srgbClr val="FF0000"/>
                </a:solidFill>
                <a:latin typeface="Times New Roman" pitchFamily="18" charset="0"/>
                <a:cs typeface="Times New Roman" pitchFamily="18" charset="0"/>
              </a:rPr>
              <a:t>تعبئة المواد المجمدة :</a:t>
            </a:r>
            <a:r>
              <a:rPr lang="ar-SA" sz="3600" dirty="0" smtClean="0">
                <a:solidFill>
                  <a:srgbClr val="FF0000"/>
                </a:solidFill>
                <a:latin typeface="Times New Roman" pitchFamily="18" charset="0"/>
                <a:cs typeface="Times New Roman" pitchFamily="18" charset="0"/>
              </a:rPr>
              <a:t>  في علب صفيح – ورق مقوى – نايلون – سلوفان .</a:t>
            </a:r>
            <a:endParaRPr lang="en-US" sz="3600" dirty="0" smtClean="0">
              <a:solidFill>
                <a:srgbClr val="FF0000"/>
              </a:solidFill>
              <a:latin typeface="Times New Roman" pitchFamily="18" charset="0"/>
              <a:cs typeface="Times New Roman" pitchFamily="18" charset="0"/>
            </a:endParaRPr>
          </a:p>
          <a:p>
            <a:r>
              <a:rPr lang="ar-SA" sz="3600" u="sng" dirty="0" smtClean="0">
                <a:solidFill>
                  <a:srgbClr val="FF0000"/>
                </a:solidFill>
                <a:latin typeface="Times New Roman" pitchFamily="18" charset="0"/>
                <a:cs typeface="Times New Roman" pitchFamily="18" charset="0"/>
              </a:rPr>
              <a:t>شروط العبـــوات :</a:t>
            </a:r>
            <a:endParaRPr lang="en-US" sz="3600" dirty="0" smtClean="0">
              <a:solidFill>
                <a:srgbClr val="FF0000"/>
              </a:solidFill>
              <a:latin typeface="Times New Roman" pitchFamily="18" charset="0"/>
              <a:cs typeface="Times New Roman" pitchFamily="18" charset="0"/>
            </a:endParaRPr>
          </a:p>
          <a:p>
            <a:pPr lvl="0"/>
            <a:r>
              <a:rPr lang="ar-SA" sz="3600" dirty="0" smtClean="0">
                <a:solidFill>
                  <a:srgbClr val="FF0000"/>
                </a:solidFill>
                <a:latin typeface="Times New Roman" pitchFamily="18" charset="0"/>
                <a:cs typeface="Times New Roman" pitchFamily="18" charset="0"/>
              </a:rPr>
              <a:t>أن لا تكسب المواد الغذائية طعم خاص .</a:t>
            </a:r>
            <a:endParaRPr lang="en-US" sz="3600" dirty="0" smtClean="0">
              <a:solidFill>
                <a:srgbClr val="FF0000"/>
              </a:solidFill>
              <a:latin typeface="Times New Roman" pitchFamily="18" charset="0"/>
              <a:cs typeface="Times New Roman" pitchFamily="18" charset="0"/>
            </a:endParaRPr>
          </a:p>
          <a:p>
            <a:pPr lvl="0"/>
            <a:r>
              <a:rPr lang="ar-SA" sz="3600" dirty="0" smtClean="0">
                <a:solidFill>
                  <a:srgbClr val="FF0000"/>
                </a:solidFill>
                <a:latin typeface="Times New Roman" pitchFamily="18" charset="0"/>
                <a:cs typeface="Times New Roman" pitchFamily="18" charset="0"/>
              </a:rPr>
              <a:t>أن لا تكون منفذة للرطوبة .</a:t>
            </a:r>
            <a:endParaRPr lang="en-US" sz="3600" dirty="0" smtClean="0">
              <a:solidFill>
                <a:srgbClr val="FF0000"/>
              </a:solidFill>
              <a:latin typeface="Times New Roman" pitchFamily="18" charset="0"/>
              <a:cs typeface="Times New Roman" pitchFamily="18" charset="0"/>
            </a:endParaRPr>
          </a:p>
          <a:p>
            <a:pPr lvl="0"/>
            <a:r>
              <a:rPr lang="ar-SA" sz="3600" dirty="0" smtClean="0">
                <a:solidFill>
                  <a:srgbClr val="FF0000"/>
                </a:solidFill>
                <a:latin typeface="Times New Roman" pitchFamily="18" charset="0"/>
                <a:cs typeface="Times New Roman" pitchFamily="18" charset="0"/>
              </a:rPr>
              <a:t>يجب إحكام غلقها فلا يتسرب الهواء إلى داخلها .</a:t>
            </a:r>
            <a:endParaRPr lang="en-US" sz="3600" dirty="0" smtClean="0">
              <a:solidFill>
                <a:srgbClr val="FF0000"/>
              </a:solidFill>
              <a:latin typeface="Times New Roman" pitchFamily="18" charset="0"/>
              <a:cs typeface="Times New Roman" pitchFamily="18" charset="0"/>
            </a:endParaRPr>
          </a:p>
          <a:p>
            <a:pPr lvl="0"/>
            <a:r>
              <a:rPr lang="ar-SA" sz="3600" dirty="0" smtClean="0">
                <a:solidFill>
                  <a:srgbClr val="FF0000"/>
                </a:solidFill>
                <a:latin typeface="Times New Roman" pitchFamily="18" charset="0"/>
                <a:cs typeface="Times New Roman" pitchFamily="18" charset="0"/>
              </a:rPr>
              <a:t>تكون رخيصة الثمن والصنع .</a:t>
            </a:r>
            <a:endParaRPr lang="en-US" sz="3600" dirty="0" smtClean="0">
              <a:solidFill>
                <a:srgbClr val="FF0000"/>
              </a:solidFill>
              <a:latin typeface="Times New Roman" pitchFamily="18" charset="0"/>
              <a:cs typeface="Times New Roman" pitchFamily="18" charset="0"/>
            </a:endParaRPr>
          </a:p>
          <a:p>
            <a:endParaRPr lang="ar-EG"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sz="4400" u="sng" dirty="0" smtClean="0">
                <a:latin typeface="Times New Roman" pitchFamily="18" charset="0"/>
                <a:cs typeface="Times New Roman" pitchFamily="18" charset="0"/>
              </a:rPr>
              <a:t>شروط استعمال المواد المجمدة :</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endParaRPr lang="ar-EG" sz="4400" dirty="0">
              <a:latin typeface="Times New Roman" pitchFamily="18" charset="0"/>
              <a:cs typeface="Times New Roman" pitchFamily="18" charset="0"/>
            </a:endParaRPr>
          </a:p>
        </p:txBody>
      </p:sp>
      <p:sp>
        <p:nvSpPr>
          <p:cNvPr id="3" name="Content Placeholder 2"/>
          <p:cNvSpPr>
            <a:spLocks noGrp="1"/>
          </p:cNvSpPr>
          <p:nvPr>
            <p:ph idx="1"/>
          </p:nvPr>
        </p:nvSpPr>
        <p:spPr>
          <a:xfrm>
            <a:off x="0" y="1935480"/>
            <a:ext cx="8686800" cy="4389120"/>
          </a:xfrm>
        </p:spPr>
        <p:txBody>
          <a:bodyPr/>
          <a:lstStyle/>
          <a:p>
            <a:pPr lvl="0" algn="just"/>
            <a:r>
              <a:rPr lang="ar-SA" sz="3600" dirty="0" smtClean="0">
                <a:solidFill>
                  <a:srgbClr val="FF0000"/>
                </a:solidFill>
              </a:rPr>
              <a:t>استعمال الأغذية المجمدة بعد خروجها من غرف التبريد مباشرة  لأنها تتعرض للتلف بعد انصهارها وفقدها للعناصر الغذائية .</a:t>
            </a:r>
            <a:endParaRPr lang="en-US" sz="3600" dirty="0" smtClean="0">
              <a:solidFill>
                <a:srgbClr val="FF0000"/>
              </a:solidFill>
            </a:endParaRPr>
          </a:p>
          <a:p>
            <a:pPr lvl="0" algn="just"/>
            <a:r>
              <a:rPr lang="ar-SA" sz="3600" dirty="0" smtClean="0">
                <a:solidFill>
                  <a:srgbClr val="FF0000"/>
                </a:solidFill>
              </a:rPr>
              <a:t>تصهر الفاكهة المجمدة ببطء وتؤكل وهي مازال بها بعض البلورات الثلجية لكي تكون متماسكة القوام .</a:t>
            </a:r>
            <a:endParaRPr lang="en-US" sz="3600" dirty="0" smtClean="0">
              <a:solidFill>
                <a:srgbClr val="FF0000"/>
              </a:solidFill>
            </a:endParaRPr>
          </a:p>
          <a:p>
            <a:pPr lvl="0" algn="just"/>
            <a:r>
              <a:rPr lang="ar-SA" sz="3600" dirty="0" smtClean="0">
                <a:solidFill>
                  <a:srgbClr val="FF0000"/>
                </a:solidFill>
              </a:rPr>
              <a:t>يجب أن يكون الصهر التدريجي ولا ينبغي إعادة التجميد مرة أخرى بعد الانصهار .</a:t>
            </a:r>
            <a:endParaRPr lang="en-US" sz="3600" dirty="0" smtClean="0">
              <a:solidFill>
                <a:srgbClr val="FF0000"/>
              </a:solidFill>
            </a:endParaRPr>
          </a:p>
          <a:p>
            <a:endParaRPr lang="ar-E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اولا: المعاملات الحرارية باستخدام درجات الحرارة المنخفضة</a:t>
            </a:r>
            <a:endParaRPr kumimoji="0" lang="en-US" sz="3200" b="0"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endParaRPr>
          </a:p>
          <a:p>
            <a:pPr lvl="0" algn="r" rtl="1" fontAlgn="base">
              <a:spcBef>
                <a:spcPct val="0"/>
              </a:spcBef>
              <a:spcAft>
                <a:spcPct val="0"/>
              </a:spcAft>
            </a:pPr>
            <a:r>
              <a:rPr kumimoji="0" lang="ar-SA"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وتقسم </a:t>
            </a:r>
            <a:r>
              <a:rPr lang="ar-SA" sz="3200" dirty="0" smtClean="0">
                <a:solidFill>
                  <a:srgbClr val="FF0000"/>
                </a:solidFill>
                <a:latin typeface="Times New Roman" pitchFamily="18" charset="0"/>
                <a:ea typeface="Calibri" pitchFamily="34" charset="0"/>
                <a:cs typeface="Times New Roman" pitchFamily="18" charset="0"/>
              </a:rPr>
              <a:t>المعاملات الحرارية </a:t>
            </a:r>
            <a:r>
              <a:rPr kumimoji="0" lang="ar-SA"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بخفض درجة الحرارة إلى قسمين حسب درجة الحرارة المستعملة</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b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b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 </a:t>
            </a: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التبريد </a:t>
            </a:r>
            <a:r>
              <a:rPr kumimoji="0" lang="en-US"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Refrigeraion</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هذه الطريقة مناسبة لكثير من الأغذية، والأساس العلمى الذى بنى عليه استعمال هذه الطريقة فى حفظ الأغذية هو أن الحرارة المنخفضة تثبط أو تبطىء نمو ونشاط كثير من الأحياء الدقيقة المسببة لفساد الأغذية وتبطىء فعل الأنزيمات والأكسجين. ويجب أن نلاحظ أن الحرارة المنخفضة لا تؤدى إلى قتل الأحياء الدقيقة أو إتلاف الأنزيمات فى أغلب الأحوال، لذلك فان الغذاء المحفوظ بالحرارة المنخفضة إذا أخرج من الجو المبرد فانه يكون سريع التلف بفعل الأحياء الدقيقة والأنزيمات التى تستعيد نشاطها.</a:t>
            </a:r>
            <a:endParaRPr kumimoji="0" lang="ar-SA" sz="32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normAutofit fontScale="90000"/>
          </a:bodyPr>
          <a:lstStyle/>
          <a:p>
            <a:r>
              <a:rPr lang="ar-SA" b="1" dirty="0" smtClean="0"/>
              <a:t>:</a:t>
            </a:r>
            <a:r>
              <a:rPr lang="ar-SA" dirty="0" smtClean="0"/>
              <a:t> </a:t>
            </a:r>
            <a:r>
              <a:rPr lang="en-US" dirty="0" smtClean="0"/>
              <a:t/>
            </a:r>
            <a:br>
              <a:rPr lang="en-US" dirty="0" smtClean="0"/>
            </a:br>
            <a:r>
              <a:rPr lang="ar-SA" b="1" dirty="0" smtClean="0"/>
              <a:t>التلف</a:t>
            </a:r>
            <a:r>
              <a:rPr lang="ar-EG" b="1" dirty="0" smtClean="0"/>
              <a:t> او الحرق </a:t>
            </a:r>
            <a:r>
              <a:rPr lang="ar-SA" b="1" dirty="0" smtClean="0"/>
              <a:t>التجميدى </a:t>
            </a:r>
            <a:r>
              <a:rPr lang="en-US" dirty="0" smtClean="0">
                <a:latin typeface="Times New Roman" pitchFamily="18" charset="0"/>
                <a:cs typeface="Times New Roman" pitchFamily="18" charset="0"/>
              </a:rPr>
              <a:t>Freezer  burn</a:t>
            </a:r>
            <a:endParaRPr lang="ar-E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876800"/>
          </a:xfrm>
        </p:spPr>
        <p:txBody>
          <a:bodyPr>
            <a:normAutofit/>
          </a:bodyPr>
          <a:lstStyle/>
          <a:p>
            <a:pPr algn="just"/>
            <a:r>
              <a:rPr lang="ar-SA" sz="3600" dirty="0" smtClean="0">
                <a:solidFill>
                  <a:srgbClr val="FF0000"/>
                </a:solidFill>
                <a:latin typeface="Times New Roman" pitchFamily="18" charset="0"/>
                <a:cs typeface="Times New Roman" pitchFamily="18" charset="0"/>
              </a:rPr>
              <a:t>تتعرض المواد الغذئية للتلف التجميدى أثناء التجميد بتيار الهواء ولذلك ينصح بتغليف الأطعمة فبل ت</a:t>
            </a:r>
            <a:r>
              <a:rPr lang="ar-EG" sz="3600" dirty="0" smtClean="0">
                <a:solidFill>
                  <a:srgbClr val="FF0000"/>
                </a:solidFill>
                <a:latin typeface="Times New Roman" pitchFamily="18" charset="0"/>
                <a:cs typeface="Times New Roman" pitchFamily="18" charset="0"/>
              </a:rPr>
              <a:t>ج</a:t>
            </a:r>
            <a:r>
              <a:rPr lang="ar-SA" sz="3600" dirty="0" smtClean="0">
                <a:solidFill>
                  <a:srgbClr val="FF0000"/>
                </a:solidFill>
                <a:latin typeface="Times New Roman" pitchFamily="18" charset="0"/>
                <a:cs typeface="Times New Roman" pitchFamily="18" charset="0"/>
              </a:rPr>
              <a:t>ميدها لمنع تسرب رطوبتها بالتسامى وهذة التلف التجميدى يؤثر فى لون وقوام ونكهة الأطعمة علاوة على قمتها الغذائية . </a:t>
            </a:r>
            <a:endParaRPr lang="en-US" sz="3600" dirty="0" smtClean="0">
              <a:solidFill>
                <a:srgbClr val="FF0000"/>
              </a:solidFill>
              <a:latin typeface="Times New Roman" pitchFamily="18" charset="0"/>
              <a:cs typeface="Times New Roman" pitchFamily="18" charset="0"/>
            </a:endParaRPr>
          </a:p>
          <a:p>
            <a:endParaRPr lang="ar-EG" dirty="0"/>
          </a:p>
        </p:txBody>
      </p:sp>
      <p:pic>
        <p:nvPicPr>
          <p:cNvPr id="4" name="irc_mi" descr="http://2.bp.blogspot.com/-jn4PhD3Ij1E/VHtrfW_6yqI/AAAAAAAAANU/RnnsfqvVDqY/s1600/download.jpg"/>
          <p:cNvPicPr/>
          <p:nvPr/>
        </p:nvPicPr>
        <p:blipFill>
          <a:blip r:embed="rId3"/>
          <a:srcRect/>
          <a:stretch>
            <a:fillRect/>
          </a:stretch>
        </p:blipFill>
        <p:spPr bwMode="auto">
          <a:xfrm>
            <a:off x="228600" y="4343400"/>
            <a:ext cx="86106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normAutofit fontScale="90000"/>
          </a:bodyPr>
          <a:lstStyle/>
          <a:p>
            <a:pPr algn="ctr"/>
            <a:r>
              <a:rPr lang="ar-SA" b="1" u="sng" dirty="0" smtClean="0"/>
              <a:t>تأثير التجميد على الأحياء الدقيقة</a:t>
            </a:r>
            <a:r>
              <a:rPr lang="en-US" dirty="0" smtClean="0"/>
              <a:t/>
            </a:r>
            <a:br>
              <a:rPr lang="en-US" dirty="0" smtClean="0"/>
            </a:br>
            <a:endParaRPr lang="ar-EG" dirty="0"/>
          </a:p>
        </p:txBody>
      </p:sp>
      <p:sp>
        <p:nvSpPr>
          <p:cNvPr id="3" name="Content Placeholder 2"/>
          <p:cNvSpPr>
            <a:spLocks noGrp="1"/>
          </p:cNvSpPr>
          <p:nvPr>
            <p:ph idx="1"/>
          </p:nvPr>
        </p:nvSpPr>
        <p:spPr/>
        <p:txBody>
          <a:bodyPr>
            <a:normAutofit fontScale="92500" lnSpcReduction="10000"/>
          </a:bodyPr>
          <a:lstStyle/>
          <a:p>
            <a:pPr lvl="0" algn="just"/>
            <a:r>
              <a:rPr lang="ar-SA" sz="3600" dirty="0" smtClean="0">
                <a:solidFill>
                  <a:srgbClr val="FF0000"/>
                </a:solidFill>
                <a:latin typeface="Times New Roman" pitchFamily="18" charset="0"/>
                <a:cs typeface="Times New Roman" pitchFamily="18" charset="0"/>
              </a:rPr>
              <a:t>معظم الاحياء الدقيقة لا تنمو</a:t>
            </a:r>
            <a:r>
              <a:rPr lang="ar-EG" sz="3600" dirty="0" smtClean="0">
                <a:solidFill>
                  <a:srgbClr val="FF0000"/>
                </a:solidFill>
                <a:latin typeface="Times New Roman" pitchFamily="18" charset="0"/>
                <a:cs typeface="Times New Roman" pitchFamily="18" charset="0"/>
              </a:rPr>
              <a:t>على</a:t>
            </a:r>
            <a:r>
              <a:rPr lang="ar-SA" sz="3600" dirty="0" smtClean="0">
                <a:solidFill>
                  <a:srgbClr val="FF0000"/>
                </a:solidFill>
                <a:latin typeface="Times New Roman" pitchFamily="18" charset="0"/>
                <a:cs typeface="Times New Roman" pitchFamily="18" charset="0"/>
              </a:rPr>
              <a:t> درجة حرارة  32  ْف الأ أن هناك بعض  الخمائر تنمو على درجة حرارة منخفضة تصل إلى 15  ْف فى الاغذية المجمدة. </a:t>
            </a:r>
            <a:endParaRPr lang="en-US" sz="3600" dirty="0" smtClean="0">
              <a:solidFill>
                <a:srgbClr val="FF0000"/>
              </a:solidFill>
              <a:latin typeface="Times New Roman" pitchFamily="18" charset="0"/>
              <a:cs typeface="Times New Roman" pitchFamily="18" charset="0"/>
            </a:endParaRPr>
          </a:p>
          <a:p>
            <a:pPr lvl="0" algn="just"/>
            <a:r>
              <a:rPr lang="ar-SA" sz="3600" dirty="0" smtClean="0">
                <a:solidFill>
                  <a:srgbClr val="FF0000"/>
                </a:solidFill>
                <a:latin typeface="Times New Roman" pitchFamily="18" charset="0"/>
                <a:cs typeface="Times New Roman" pitchFamily="18" charset="0"/>
              </a:rPr>
              <a:t>التجميد البطىء يتلف البكتريا خصوصا الخلايا الخضرية فيقل عددها ولا تتأثر الجراثيم . </a:t>
            </a:r>
            <a:endParaRPr lang="en-US" sz="3600" dirty="0" smtClean="0">
              <a:solidFill>
                <a:srgbClr val="FF0000"/>
              </a:solidFill>
              <a:latin typeface="Times New Roman" pitchFamily="18" charset="0"/>
              <a:cs typeface="Times New Roman" pitchFamily="18" charset="0"/>
            </a:endParaRPr>
          </a:p>
          <a:p>
            <a:pPr lvl="0" algn="just"/>
            <a:r>
              <a:rPr lang="ar-SA" sz="3600" dirty="0" smtClean="0">
                <a:solidFill>
                  <a:srgbClr val="FF0000"/>
                </a:solidFill>
                <a:latin typeface="Times New Roman" pitchFamily="18" charset="0"/>
                <a:cs typeface="Times New Roman" pitchFamily="18" charset="0"/>
              </a:rPr>
              <a:t>يساعد الغسيل والسلق فى تقليل عدد الاحياء الدقيقة إلى حد كبير ويزداد هذا العدد ثانية أثناء عملية التصنيع . ومن الممكن مشاهدة بعض الاحياء الدقيقة الحية فى أغذية مجمدة محفوظة على درجة الصفر الفهرنهيتى بعد  </a:t>
            </a:r>
            <a:r>
              <a:rPr lang="en-US" sz="3600" dirty="0" smtClean="0">
                <a:solidFill>
                  <a:srgbClr val="FF0000"/>
                </a:solidFill>
                <a:latin typeface="Times New Roman" pitchFamily="18" charset="0"/>
                <a:cs typeface="Times New Roman" pitchFamily="18" charset="0"/>
              </a:rPr>
              <a:t>6</a:t>
            </a:r>
            <a:r>
              <a:rPr lang="ar-SA" sz="3600" dirty="0" smtClean="0">
                <a:solidFill>
                  <a:srgbClr val="FF0000"/>
                </a:solidFill>
                <a:latin typeface="Times New Roman" pitchFamily="18" charset="0"/>
                <a:cs typeface="Times New Roman" pitchFamily="18" charset="0"/>
              </a:rPr>
              <a:t> أشهر . </a:t>
            </a:r>
            <a:endParaRPr lang="en-US" sz="3600" dirty="0" smtClean="0">
              <a:solidFill>
                <a:srgbClr val="FF0000"/>
              </a:solidFill>
              <a:latin typeface="Times New Roman" pitchFamily="18" charset="0"/>
              <a:cs typeface="Times New Roman" pitchFamily="18" charset="0"/>
            </a:endParaRPr>
          </a:p>
          <a:p>
            <a:endParaRPr lang="ar-EG"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19912"/>
          </a:xfrm>
        </p:spPr>
        <p:txBody>
          <a:bodyPr/>
          <a:lstStyle/>
          <a:p>
            <a:pPr algn="ctr"/>
            <a:r>
              <a:rPr lang="ar-SA" b="1" dirty="0" smtClean="0"/>
              <a:t>تأثير التجميد على القيمة الغذائية للأطعمة</a:t>
            </a:r>
            <a:endParaRPr lang="ar-EG" dirty="0"/>
          </a:p>
        </p:txBody>
      </p:sp>
      <p:sp>
        <p:nvSpPr>
          <p:cNvPr id="3" name="Content Placeholder 2"/>
          <p:cNvSpPr>
            <a:spLocks noGrp="1"/>
          </p:cNvSpPr>
          <p:nvPr>
            <p:ph idx="1"/>
          </p:nvPr>
        </p:nvSpPr>
        <p:spPr>
          <a:xfrm>
            <a:off x="457200" y="1371600"/>
            <a:ext cx="8229600" cy="4953000"/>
          </a:xfrm>
        </p:spPr>
        <p:txBody>
          <a:bodyPr>
            <a:normAutofit fontScale="47500" lnSpcReduction="20000"/>
          </a:bodyPr>
          <a:lstStyle/>
          <a:p>
            <a:pPr lvl="0" algn="just"/>
            <a:r>
              <a:rPr lang="ar-SA" sz="5800" b="1" dirty="0" smtClean="0">
                <a:solidFill>
                  <a:srgbClr val="FF0000"/>
                </a:solidFill>
                <a:latin typeface="Times New Roman" pitchFamily="18" charset="0"/>
                <a:cs typeface="Times New Roman" pitchFamily="18" charset="0"/>
              </a:rPr>
              <a:t>البروتينات</a:t>
            </a:r>
            <a:r>
              <a:rPr lang="ar-SA" sz="5800" dirty="0" smtClean="0">
                <a:solidFill>
                  <a:srgbClr val="FF0000"/>
                </a:solidFill>
                <a:latin typeface="Times New Roman" pitchFamily="18" charset="0"/>
                <a:cs typeface="Times New Roman" pitchFamily="18" charset="0"/>
              </a:rPr>
              <a:t> تتغير طبيعة بعض البروتينات بتأثير التجميد خصوصا فى حالة تكرار التجميد والصهر وقد يحدث بعض التحلل فى بروتينات الأغذية أثناء تجميدها إذا لم يتوقف نشاط الانزيمات </a:t>
            </a:r>
            <a:endParaRPr lang="en-US" sz="5800" dirty="0" smtClean="0">
              <a:solidFill>
                <a:srgbClr val="FF0000"/>
              </a:solidFill>
              <a:latin typeface="Times New Roman" pitchFamily="18" charset="0"/>
              <a:cs typeface="Times New Roman" pitchFamily="18" charset="0"/>
            </a:endParaRPr>
          </a:p>
          <a:p>
            <a:pPr lvl="0" algn="just"/>
            <a:r>
              <a:rPr lang="ar-SA" sz="5800" b="1" dirty="0" smtClean="0">
                <a:solidFill>
                  <a:srgbClr val="FF0000"/>
                </a:solidFill>
                <a:latin typeface="Times New Roman" pitchFamily="18" charset="0"/>
                <a:cs typeface="Times New Roman" pitchFamily="18" charset="0"/>
              </a:rPr>
              <a:t>الدهون :</a:t>
            </a:r>
            <a:r>
              <a:rPr lang="ar-SA" sz="5800" dirty="0" smtClean="0">
                <a:solidFill>
                  <a:srgbClr val="FF0000"/>
                </a:solidFill>
                <a:latin typeface="Times New Roman" pitchFamily="18" charset="0"/>
                <a:cs typeface="Times New Roman" pitchFamily="18" charset="0"/>
              </a:rPr>
              <a:t> تتعرض المواد الغذائية الدسمة لحدوث التزنخ أثناء تخزينها على حالة مجمدة ويحدث التزنخ فى الاسماك بدرجة أسرع منها فى اللحم الحيوانى أما فى المادة النباتية فنادر الحدوث </a:t>
            </a:r>
            <a:endParaRPr lang="en-US" sz="5800" dirty="0" smtClean="0">
              <a:solidFill>
                <a:srgbClr val="FF0000"/>
              </a:solidFill>
              <a:latin typeface="Times New Roman" pitchFamily="18" charset="0"/>
              <a:cs typeface="Times New Roman" pitchFamily="18" charset="0"/>
            </a:endParaRPr>
          </a:p>
          <a:p>
            <a:pPr lvl="0" algn="just"/>
            <a:r>
              <a:rPr lang="ar-SA" sz="5800" b="1" dirty="0" smtClean="0">
                <a:solidFill>
                  <a:srgbClr val="FF0000"/>
                </a:solidFill>
                <a:latin typeface="Times New Roman" pitchFamily="18" charset="0"/>
                <a:cs typeface="Times New Roman" pitchFamily="18" charset="0"/>
              </a:rPr>
              <a:t>الفيتامينات :</a:t>
            </a:r>
            <a:r>
              <a:rPr lang="ar-SA" sz="5800" dirty="0" smtClean="0">
                <a:solidFill>
                  <a:srgbClr val="FF0000"/>
                </a:solidFill>
                <a:latin typeface="Times New Roman" pitchFamily="18" charset="0"/>
                <a:cs typeface="Times New Roman" pitchFamily="18" charset="0"/>
              </a:rPr>
              <a:t> لا تفقد الفيتامينات فى عملية التجميد وكلما أنخفضت درجة  حرارة المادة </a:t>
            </a:r>
            <a:r>
              <a:rPr lang="ar-SA" sz="5800" dirty="0" smtClean="0">
                <a:solidFill>
                  <a:srgbClr val="FF0000"/>
                </a:solidFill>
                <a:latin typeface="Times New Roman" pitchFamily="18" charset="0"/>
                <a:cs typeface="Times New Roman" pitchFamily="18" charset="0"/>
              </a:rPr>
              <a:t>الغ</a:t>
            </a:r>
            <a:r>
              <a:rPr lang="ar-EG" sz="5800" dirty="0" smtClean="0">
                <a:solidFill>
                  <a:srgbClr val="FF0000"/>
                </a:solidFill>
                <a:latin typeface="Times New Roman" pitchFamily="18" charset="0"/>
                <a:cs typeface="Times New Roman" pitchFamily="18" charset="0"/>
              </a:rPr>
              <a:t>ذ</a:t>
            </a:r>
            <a:r>
              <a:rPr lang="ar-SA" sz="5800" dirty="0" smtClean="0">
                <a:solidFill>
                  <a:srgbClr val="FF0000"/>
                </a:solidFill>
                <a:latin typeface="Times New Roman" pitchFamily="18" charset="0"/>
                <a:cs typeface="Times New Roman" pitchFamily="18" charset="0"/>
              </a:rPr>
              <a:t>ائية </a:t>
            </a:r>
            <a:r>
              <a:rPr lang="ar-SA" sz="5800" dirty="0" smtClean="0">
                <a:solidFill>
                  <a:srgbClr val="FF0000"/>
                </a:solidFill>
                <a:latin typeface="Times New Roman" pitchFamily="18" charset="0"/>
                <a:cs typeface="Times New Roman" pitchFamily="18" charset="0"/>
              </a:rPr>
              <a:t>كلما أدى ذلك </a:t>
            </a:r>
            <a:r>
              <a:rPr lang="ar-SA" sz="5800" dirty="0" smtClean="0">
                <a:solidFill>
                  <a:srgbClr val="FF0000"/>
                </a:solidFill>
                <a:latin typeface="Times New Roman" pitchFamily="18" charset="0"/>
                <a:cs typeface="Times New Roman" pitchFamily="18" charset="0"/>
              </a:rPr>
              <a:t>ا</a:t>
            </a:r>
            <a:r>
              <a:rPr lang="ar-EG" sz="5800" dirty="0" smtClean="0">
                <a:solidFill>
                  <a:srgbClr val="FF0000"/>
                </a:solidFill>
                <a:latin typeface="Times New Roman" pitchFamily="18" charset="0"/>
                <a:cs typeface="Times New Roman" pitchFamily="18" charset="0"/>
              </a:rPr>
              <a:t>لى </a:t>
            </a:r>
            <a:r>
              <a:rPr lang="ar-SA" sz="5800" dirty="0" smtClean="0">
                <a:solidFill>
                  <a:srgbClr val="FF0000"/>
                </a:solidFill>
                <a:latin typeface="Times New Roman" pitchFamily="18" charset="0"/>
                <a:cs typeface="Times New Roman" pitchFamily="18" charset="0"/>
              </a:rPr>
              <a:t>ا</a:t>
            </a:r>
            <a:r>
              <a:rPr lang="ar-EG" sz="5800" dirty="0" smtClean="0">
                <a:solidFill>
                  <a:srgbClr val="FF0000"/>
                </a:solidFill>
                <a:latin typeface="Times New Roman" pitchFamily="18" charset="0"/>
                <a:cs typeface="Times New Roman" pitchFamily="18" charset="0"/>
              </a:rPr>
              <a:t>ل</a:t>
            </a:r>
            <a:r>
              <a:rPr lang="ar-SA" sz="5800" dirty="0" smtClean="0">
                <a:solidFill>
                  <a:srgbClr val="FF0000"/>
                </a:solidFill>
                <a:latin typeface="Times New Roman" pitchFamily="18" charset="0"/>
                <a:cs typeface="Times New Roman" pitchFamily="18" charset="0"/>
              </a:rPr>
              <a:t>محافظة </a:t>
            </a:r>
            <a:r>
              <a:rPr lang="ar-SA" sz="5800" dirty="0" smtClean="0">
                <a:solidFill>
                  <a:srgbClr val="FF0000"/>
                </a:solidFill>
                <a:latin typeface="Times New Roman" pitchFamily="18" charset="0"/>
                <a:cs typeface="Times New Roman" pitchFamily="18" charset="0"/>
              </a:rPr>
              <a:t>عليها </a:t>
            </a:r>
            <a:endParaRPr lang="en-US" sz="5800" dirty="0" smtClean="0">
              <a:solidFill>
                <a:srgbClr val="FF0000"/>
              </a:solidFill>
              <a:latin typeface="Times New Roman" pitchFamily="18" charset="0"/>
              <a:cs typeface="Times New Roman" pitchFamily="18" charset="0"/>
            </a:endParaRPr>
          </a:p>
          <a:p>
            <a:pPr lvl="0" algn="just"/>
            <a:r>
              <a:rPr lang="ar-SA" sz="5800" b="1" dirty="0" smtClean="0">
                <a:solidFill>
                  <a:srgbClr val="FF0000"/>
                </a:solidFill>
                <a:latin typeface="Times New Roman" pitchFamily="18" charset="0"/>
                <a:cs typeface="Times New Roman" pitchFamily="18" charset="0"/>
              </a:rPr>
              <a:t>الاعداد والتجهيز: </a:t>
            </a:r>
            <a:r>
              <a:rPr lang="ar-SA" sz="5800" dirty="0" smtClean="0">
                <a:solidFill>
                  <a:srgbClr val="FF0000"/>
                </a:solidFill>
                <a:latin typeface="Times New Roman" pitchFamily="18" charset="0"/>
                <a:cs typeface="Times New Roman" pitchFamily="18" charset="0"/>
              </a:rPr>
              <a:t>تؤثرالعمليات المستخدمة فى الاعداد والتجهيزعلى القيمة الغذائية للغذاء، فالسلق والغسيل والتقطيع والطحن تسبب فقدا فى الفيتامينات وتعريض</a:t>
            </a:r>
            <a:r>
              <a:rPr lang="ar-EG" sz="5800" dirty="0" smtClean="0">
                <a:solidFill>
                  <a:srgbClr val="FF0000"/>
                </a:solidFill>
                <a:latin typeface="Times New Roman" pitchFamily="18" charset="0"/>
                <a:cs typeface="Times New Roman" pitchFamily="18" charset="0"/>
              </a:rPr>
              <a:t> ا</a:t>
            </a:r>
            <a:r>
              <a:rPr lang="ar-SA" sz="5800" dirty="0" smtClean="0">
                <a:solidFill>
                  <a:srgbClr val="FF0000"/>
                </a:solidFill>
                <a:latin typeface="Times New Roman" pitchFamily="18" charset="0"/>
                <a:cs typeface="Times New Roman" pitchFamily="18" charset="0"/>
              </a:rPr>
              <a:t>لاطعمة للجو يهيىء الفرصة لحدوث الأكسدة لبعض الفيتامينات مثل فيتامين </a:t>
            </a:r>
            <a:r>
              <a:rPr lang="en-US" sz="5800" dirty="0" smtClean="0">
                <a:solidFill>
                  <a:srgbClr val="FF0000"/>
                </a:solidFill>
                <a:latin typeface="Times New Roman" pitchFamily="18" charset="0"/>
                <a:cs typeface="Times New Roman" pitchFamily="18" charset="0"/>
              </a:rPr>
              <a:t>.C </a:t>
            </a:r>
          </a:p>
          <a:p>
            <a:endParaRPr lang="ar-EG"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pPr algn="ctr"/>
            <a:r>
              <a:rPr lang="ar-SA" sz="4800" u="sng" dirty="0" smtClean="0">
                <a:latin typeface="Times New Roman" pitchFamily="18" charset="0"/>
                <a:cs typeface="Times New Roman" pitchFamily="18" charset="0"/>
              </a:rPr>
              <a:t>فساد المواد المبردة والمجمدة :</a:t>
            </a:r>
            <a:endParaRPr lang="ar-EG" sz="4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lvl="0" algn="just"/>
            <a:r>
              <a:rPr lang="ar-SA" sz="3600" dirty="0" smtClean="0">
                <a:solidFill>
                  <a:srgbClr val="FF0000"/>
                </a:solidFill>
                <a:latin typeface="Times New Roman" pitchFamily="18" charset="0"/>
                <a:cs typeface="Times New Roman" pitchFamily="18" charset="0"/>
              </a:rPr>
              <a:t>تغير القوام وليونة الأنسجة بسبب ارتفاع درجات الحرارة داخل الثلاجات كما في البطاطس ولذلك يجب العمل على جعل حرارة التخزين ثابتة .</a:t>
            </a:r>
            <a:endParaRPr lang="en-US" sz="3600" dirty="0" smtClean="0">
              <a:solidFill>
                <a:srgbClr val="FF0000"/>
              </a:solidFill>
              <a:latin typeface="Times New Roman" pitchFamily="18" charset="0"/>
              <a:cs typeface="Times New Roman" pitchFamily="18" charset="0"/>
            </a:endParaRPr>
          </a:p>
          <a:p>
            <a:pPr lvl="0" algn="just"/>
            <a:r>
              <a:rPr lang="ar-SA" sz="3600" dirty="0" smtClean="0">
                <a:solidFill>
                  <a:srgbClr val="FF0000"/>
                </a:solidFill>
                <a:latin typeface="Times New Roman" pitchFamily="18" charset="0"/>
                <a:cs typeface="Times New Roman" pitchFamily="18" charset="0"/>
              </a:rPr>
              <a:t>تغير اللون لعدم إحكام الغلق فتتعرض للأكسدة والهواء والأنزيمات .</a:t>
            </a:r>
            <a:endParaRPr lang="en-US" sz="3600" dirty="0" smtClean="0">
              <a:solidFill>
                <a:srgbClr val="FF0000"/>
              </a:solidFill>
              <a:latin typeface="Times New Roman" pitchFamily="18" charset="0"/>
              <a:cs typeface="Times New Roman" pitchFamily="18" charset="0"/>
            </a:endParaRPr>
          </a:p>
          <a:p>
            <a:pPr lvl="0" algn="just"/>
            <a:r>
              <a:rPr lang="ar-SA" sz="3600" dirty="0" smtClean="0">
                <a:solidFill>
                  <a:srgbClr val="FF0000"/>
                </a:solidFill>
                <a:latin typeface="Times New Roman" pitchFamily="18" charset="0"/>
                <a:cs typeface="Times New Roman" pitchFamily="18" charset="0"/>
              </a:rPr>
              <a:t>الإصابة بالفطريات والبكتيريا بسبب عدم العناية بعملية الفرز قبل التخزين وارتفاع الرطوبة النسبية داخل الثلاجات وعدم التهوية .</a:t>
            </a:r>
            <a:endParaRPr lang="en-US" sz="3600" dirty="0" smtClean="0">
              <a:solidFill>
                <a:srgbClr val="FF0000"/>
              </a:solidFill>
              <a:latin typeface="Times New Roman" pitchFamily="18" charset="0"/>
              <a:cs typeface="Times New Roman" pitchFamily="18" charset="0"/>
            </a:endParaRPr>
          </a:p>
          <a:p>
            <a:pPr lvl="0" algn="just"/>
            <a:r>
              <a:rPr lang="ar-SA" sz="3600" dirty="0" smtClean="0">
                <a:solidFill>
                  <a:srgbClr val="FF0000"/>
                </a:solidFill>
                <a:latin typeface="Times New Roman" pitchFamily="18" charset="0"/>
                <a:cs typeface="Times New Roman" pitchFamily="18" charset="0"/>
              </a:rPr>
              <a:t>تزنخ الدهون وتغير الطعم نتيجة ارتفاع حرارة التخزين لذا يجب العمل على ثبات درجة حرارة التخزين .</a:t>
            </a:r>
            <a:endParaRPr lang="en-US" sz="3600" dirty="0" smtClean="0">
              <a:solidFill>
                <a:srgbClr val="FF0000"/>
              </a:solidFill>
              <a:latin typeface="Times New Roman" pitchFamily="18" charset="0"/>
              <a:cs typeface="Times New Roman" pitchFamily="18" charset="0"/>
            </a:endParaRPr>
          </a:p>
          <a:p>
            <a:endParaRPr lang="ar-EG"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4" name="Content Placeholder 3" descr="نتيجة بحث الصور عن الحمد لله"/>
          <p:cNvPicPr>
            <a:picLocks noGrp="1"/>
          </p:cNvPicPr>
          <p:nvPr>
            <p:ph idx="1"/>
          </p:nvPr>
        </p:nvPicPr>
        <p:blipFill>
          <a:blip r:embed="rId2"/>
          <a:srcRect/>
          <a:stretch>
            <a:fillRect/>
          </a:stretch>
        </p:blipFill>
        <p:spPr bwMode="auto">
          <a:xfrm>
            <a:off x="0" y="0"/>
            <a:ext cx="9144000" cy="4114800"/>
          </a:xfrm>
          <a:prstGeom prst="rect">
            <a:avLst/>
          </a:prstGeom>
          <a:noFill/>
          <a:ln w="9525">
            <a:noFill/>
            <a:miter lim="800000"/>
            <a:headEnd/>
            <a:tailEnd/>
          </a:ln>
        </p:spPr>
      </p:pic>
      <p:pic>
        <p:nvPicPr>
          <p:cNvPr id="5" name="irc_mi" descr="http://gratitudehabitat.com/wp-content/uploads/2012/10/Thank-you.jpg"/>
          <p:cNvPicPr/>
          <p:nvPr/>
        </p:nvPicPr>
        <p:blipFill>
          <a:blip r:embed="rId3"/>
          <a:srcRect/>
          <a:stretch>
            <a:fillRect/>
          </a:stretch>
        </p:blipFill>
        <p:spPr bwMode="auto">
          <a:xfrm>
            <a:off x="0" y="4114800"/>
            <a:ext cx="91440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dirty="0"/>
          </a:p>
        </p:txBody>
      </p:sp>
      <p:sp>
        <p:nvSpPr>
          <p:cNvPr id="3" name="Text Placeholder 2"/>
          <p:cNvSpPr>
            <a:spLocks noGrp="1"/>
          </p:cNvSpPr>
          <p:nvPr>
            <p:ph type="body" sz="half" idx="2"/>
          </p:nvPr>
        </p:nvSpPr>
        <p:spPr/>
        <p:txBody>
          <a:bodyPr/>
          <a:lstStyle/>
          <a:p>
            <a:endParaRPr lang="ar-EG"/>
          </a:p>
        </p:txBody>
      </p:sp>
      <p:sp>
        <p:nvSpPr>
          <p:cNvPr id="4" name="Picture Placeholder 3"/>
          <p:cNvSpPr>
            <a:spLocks noGrp="1"/>
          </p:cNvSpPr>
          <p:nvPr>
            <p:ph type="pic" idx="1"/>
          </p:nvPr>
        </p:nvSpPr>
        <p:spPr/>
      </p:sp>
      <p:pic>
        <p:nvPicPr>
          <p:cNvPr id="5" name="Picture 4" descr="نتيجة بحث الصور عن حفظ المواد الغذائية بالتبريد"/>
          <p:cNvPicPr/>
          <p:nvPr/>
        </p:nvPicPr>
        <p:blipFill>
          <a:blip r:embed="rId2"/>
          <a:srcRect/>
          <a:stretch>
            <a:fillRect/>
          </a:stretch>
        </p:blipFill>
        <p:spPr bwMode="auto">
          <a:xfrm>
            <a:off x="228600" y="0"/>
            <a:ext cx="8610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0"/>
            <a:ext cx="8305800" cy="1143000"/>
          </a:xfrm>
        </p:spPr>
        <p:txBody>
          <a:bodyPr>
            <a:normAutofit fontScale="90000"/>
          </a:bodyPr>
          <a:lstStyle/>
          <a:p>
            <a:pPr algn="r" rtl="1"/>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ar-EG" dirty="0" smtClean="0">
                <a:latin typeface="Times New Roman" pitchFamily="18" charset="0"/>
                <a:cs typeface="Times New Roman" pitchFamily="18" charset="0"/>
              </a:rPr>
              <a:t/>
            </a:r>
            <a:br>
              <a:rPr lang="ar-EG" dirty="0" smtClean="0">
                <a:latin typeface="Times New Roman" pitchFamily="18" charset="0"/>
                <a:cs typeface="Times New Roman" pitchFamily="18" charset="0"/>
              </a:rPr>
            </a:br>
            <a:r>
              <a:rPr lang="ar-EG" dirty="0" smtClean="0">
                <a:latin typeface="Times New Roman" pitchFamily="18" charset="0"/>
                <a:cs typeface="Times New Roman" pitchFamily="18" charset="0"/>
              </a:rPr>
              <a:t/>
            </a:r>
            <a:br>
              <a:rPr lang="ar-EG" dirty="0" smtClean="0">
                <a:latin typeface="Times New Roman" pitchFamily="18" charset="0"/>
                <a:cs typeface="Times New Roman" pitchFamily="18" charset="0"/>
              </a:rPr>
            </a:br>
            <a:r>
              <a:rPr lang="ar-EG" u="sng" dirty="0" smtClean="0">
                <a:solidFill>
                  <a:srgbClr val="FF0000"/>
                </a:solidFill>
                <a:latin typeface="Times New Roman" pitchFamily="18" charset="0"/>
                <a:cs typeface="Times New Roman" pitchFamily="18" charset="0"/>
              </a:rPr>
              <a:t>تعريف </a:t>
            </a:r>
            <a:r>
              <a:rPr lang="ar-SA" u="sng" dirty="0" smtClean="0">
                <a:solidFill>
                  <a:srgbClr val="FF0000"/>
                </a:solidFill>
                <a:latin typeface="Times New Roman" pitchFamily="18" charset="0"/>
                <a:cs typeface="Times New Roman" pitchFamily="18" charset="0"/>
              </a:rPr>
              <a:t>الحفظ بالتبريد </a:t>
            </a:r>
            <a:r>
              <a:rPr lang="ar-EG" dirty="0" smtClean="0">
                <a:solidFill>
                  <a:srgbClr val="FF0000"/>
                </a:solidFill>
                <a:latin typeface="Times New Roman" pitchFamily="18" charset="0"/>
                <a:cs typeface="Times New Roman" pitchFamily="18" charset="0"/>
              </a:rPr>
              <a:t/>
            </a:r>
            <a:br>
              <a:rPr lang="ar-EG" dirty="0" smtClean="0">
                <a:solidFill>
                  <a:srgbClr val="FF0000"/>
                </a:solidFill>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
            </a:r>
            <a:br>
              <a:rPr lang="en-US" dirty="0" smtClean="0">
                <a:solidFill>
                  <a:srgbClr val="FF0000"/>
                </a:solidFill>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 </a:t>
            </a:r>
            <a:r>
              <a:rPr lang="ar-SA" dirty="0" smtClean="0">
                <a:solidFill>
                  <a:srgbClr val="FF0000"/>
                </a:solidFill>
                <a:latin typeface="Times New Roman" pitchFamily="18" charset="0"/>
                <a:cs typeface="Times New Roman" pitchFamily="18" charset="0"/>
              </a:rPr>
              <a:t>والحفظ بالتبريد وهو عبارةعن حفظ الأغذية عن طريق تخزينها في درجات الحرارة المنخفضة حتى تقترب من الصفر المئوي ( 0 - 5 ᵒ م)   أي ما يعادل 32 – 40ᵒ ف لمدة تتراوح من أيام إلى أسابيع إلى عدة شهور وهو من طرق الحفظ القصيرة أو المؤقتة.</a:t>
            </a:r>
            <a:r>
              <a:rPr lang="en-US" dirty="0" smtClean="0">
                <a:solidFill>
                  <a:srgbClr val="FF0000"/>
                </a:solidFill>
                <a:latin typeface="Times New Roman" pitchFamily="18" charset="0"/>
                <a:cs typeface="Times New Roman" pitchFamily="18" charset="0"/>
              </a:rPr>
              <a:t/>
            </a:r>
            <a:br>
              <a:rPr lang="en-US" dirty="0" smtClean="0">
                <a:solidFill>
                  <a:srgbClr val="FF0000"/>
                </a:solidFill>
                <a:latin typeface="Times New Roman" pitchFamily="18" charset="0"/>
                <a:cs typeface="Times New Roman" pitchFamily="18" charset="0"/>
              </a:rPr>
            </a:br>
            <a:endParaRPr lang="ar-EG"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15400" cy="1466088"/>
          </a:xfrm>
        </p:spPr>
        <p:txBody>
          <a:bodyPr>
            <a:normAutofit fontScale="90000"/>
          </a:bodyPr>
          <a:lstStyle/>
          <a:p>
            <a:pPr algn="r"/>
            <a:r>
              <a:rPr lang="en-US" dirty="0" smtClean="0"/>
              <a:t/>
            </a:r>
            <a:br>
              <a:rPr lang="en-US" dirty="0" smtClean="0"/>
            </a:b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استخدامات التبريد </a:t>
            </a:r>
            <a:r>
              <a:rPr lang="en-US" dirty="0" smtClean="0">
                <a:latin typeface="Times New Roman" pitchFamily="18" charset="0"/>
                <a:cs typeface="Times New Roman" pitchFamily="18" charset="0"/>
              </a:rPr>
              <a:t>Refrigeration practices </a:t>
            </a:r>
            <a:endParaRPr lang="ar-E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ar-SA" sz="2800" dirty="0" smtClean="0"/>
              <a:t>يحفظ كثير من المواد الغذائية الخام مثل : الأسماك،  اللحوم، الدواجن، الخضر،  الفاكهة ، و كذلك الأطعمة المطبوخة على درجة حرارة التبريد، و لكن يجب الحذر هنا من تلوث هذه الأغذية المطبوخة بالبكتيريا التي قد تتواجد في الأغذية الخام</a:t>
            </a:r>
            <a:r>
              <a:rPr lang="en-US" sz="2800" dirty="0" smtClean="0"/>
              <a:t> . </a:t>
            </a:r>
            <a:r>
              <a:rPr lang="ar-SA" sz="2800" dirty="0" smtClean="0"/>
              <a:t>و يستخدم التبريد الميكانيكي – على نطاق واسع – في المحافظة على جودة الكميات الكبيرة من الأغذية على درجات منخفضة ، تقترب من درجة حرارة التجميد ، و يجب أن يستغرق ذلك فترة زمنية لا تتعدى </a:t>
            </a:r>
            <a:r>
              <a:rPr lang="en-US" sz="2800" dirty="0" smtClean="0"/>
              <a:t>3-1 </a:t>
            </a:r>
            <a:r>
              <a:rPr lang="ar-SA" sz="2800" dirty="0" smtClean="0"/>
              <a:t>ساعات. و هنا  فإنه يتم تبريد الأغذية  مبدئيا  على درجة تقرب من درجة حرارة التبريد المرغوبة ، ثم تخزن بعدها داخل الثلاجات، و يتم وضعها بعد ذلك داخل أماكن أو حجرات معزولة، يمرر خلالها الهواء البارد</a:t>
            </a:r>
            <a:r>
              <a:rPr lang="en-US" sz="2800" dirty="0" smtClean="0"/>
              <a:t>.</a:t>
            </a:r>
            <a:endParaRPr lang="ar-EG"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762000"/>
          </a:xfrm>
        </p:spPr>
        <p:txBody>
          <a:bodyPr>
            <a:normAutofit fontScale="90000"/>
          </a:bodyPr>
          <a:lstStyle/>
          <a:p>
            <a:pPr algn="ctr"/>
            <a:r>
              <a:rPr lang="ar-EG" u="sng" dirty="0" smtClean="0"/>
              <a:t/>
            </a:r>
            <a:br>
              <a:rPr lang="ar-EG" u="sng" dirty="0" smtClean="0"/>
            </a:br>
            <a:r>
              <a:rPr lang="ar-EG" u="sng" dirty="0" smtClean="0"/>
              <a:t/>
            </a:r>
            <a:br>
              <a:rPr lang="ar-EG" u="sng" dirty="0" smtClean="0"/>
            </a:br>
            <a:r>
              <a:rPr lang="en-US" dirty="0" smtClean="0"/>
              <a:t/>
            </a:r>
            <a:br>
              <a:rPr lang="en-US" dirty="0" smtClean="0"/>
            </a:br>
            <a:r>
              <a:rPr lang="ar-SA" u="sng" dirty="0" smtClean="0">
                <a:latin typeface="Times New Roman" pitchFamily="18" charset="0"/>
                <a:cs typeface="Times New Roman" pitchFamily="18" charset="0"/>
              </a:rPr>
              <a:t>الغرض من الحفظ بالتبريد: </a:t>
            </a:r>
            <a:endParaRPr lang="ar-E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419600"/>
          </a:xfrm>
        </p:spPr>
        <p:txBody>
          <a:bodyPr>
            <a:normAutofit/>
          </a:bodyPr>
          <a:lstStyle/>
          <a:p>
            <a:pPr lvl="0">
              <a:lnSpc>
                <a:spcPct val="200000"/>
              </a:lnSpc>
            </a:pPr>
            <a:r>
              <a:rPr lang="ar-SA" sz="3200" dirty="0" smtClean="0">
                <a:solidFill>
                  <a:srgbClr val="FF0000"/>
                </a:solidFill>
                <a:latin typeface="Times New Roman" pitchFamily="18" charset="0"/>
                <a:cs typeface="Times New Roman" pitchFamily="18" charset="0"/>
              </a:rPr>
              <a:t>وقف نشاط الكائنات الحية الدقيقة .</a:t>
            </a:r>
            <a:endParaRPr lang="en-US" sz="3200" dirty="0" smtClean="0">
              <a:solidFill>
                <a:srgbClr val="FF0000"/>
              </a:solidFill>
              <a:latin typeface="Times New Roman" pitchFamily="18" charset="0"/>
              <a:cs typeface="Times New Roman" pitchFamily="18" charset="0"/>
            </a:endParaRPr>
          </a:p>
          <a:p>
            <a:pPr lvl="0">
              <a:lnSpc>
                <a:spcPct val="200000"/>
              </a:lnSpc>
            </a:pPr>
            <a:r>
              <a:rPr lang="ar-SA" sz="3200" dirty="0" smtClean="0">
                <a:solidFill>
                  <a:srgbClr val="FF0000"/>
                </a:solidFill>
                <a:latin typeface="Times New Roman" pitchFamily="18" charset="0"/>
                <a:cs typeface="Times New Roman" pitchFamily="18" charset="0"/>
              </a:rPr>
              <a:t>تقليل نشاط بعض التفاعلات الكيماوية .</a:t>
            </a:r>
            <a:endParaRPr lang="en-US" sz="3200" dirty="0" smtClean="0">
              <a:solidFill>
                <a:srgbClr val="FF0000"/>
              </a:solidFill>
              <a:latin typeface="Times New Roman" pitchFamily="18" charset="0"/>
              <a:cs typeface="Times New Roman" pitchFamily="18" charset="0"/>
            </a:endParaRPr>
          </a:p>
          <a:p>
            <a:pPr lvl="0">
              <a:lnSpc>
                <a:spcPct val="200000"/>
              </a:lnSpc>
            </a:pPr>
            <a:r>
              <a:rPr lang="ar-SA" sz="3200" dirty="0" smtClean="0">
                <a:solidFill>
                  <a:srgbClr val="FF0000"/>
                </a:solidFill>
                <a:latin typeface="Times New Roman" pitchFamily="18" charset="0"/>
                <a:cs typeface="Times New Roman" pitchFamily="18" charset="0"/>
              </a:rPr>
              <a:t>وقف نشاط الإنزيمات .</a:t>
            </a:r>
            <a:endParaRPr lang="en-US" sz="3200" dirty="0" smtClean="0">
              <a:solidFill>
                <a:srgbClr val="FF0000"/>
              </a:solidFill>
              <a:latin typeface="Times New Roman" pitchFamily="18" charset="0"/>
              <a:cs typeface="Times New Roman" pitchFamily="18" charset="0"/>
            </a:endParaRPr>
          </a:p>
          <a:p>
            <a:pPr lvl="0">
              <a:lnSpc>
                <a:spcPct val="200000"/>
              </a:lnSpc>
            </a:pPr>
            <a:r>
              <a:rPr lang="ar-SA" sz="3200" dirty="0" smtClean="0">
                <a:solidFill>
                  <a:srgbClr val="FF0000"/>
                </a:solidFill>
                <a:latin typeface="Times New Roman" pitchFamily="18" charset="0"/>
                <a:cs typeface="Times New Roman" pitchFamily="18" charset="0"/>
              </a:rPr>
              <a:t>تقليل التعرض لفقد الرطوبة .</a:t>
            </a:r>
            <a:endParaRPr lang="en-US" sz="3200" dirty="0" smtClean="0">
              <a:solidFill>
                <a:srgbClr val="FF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normAutofit fontScale="90000"/>
          </a:bodyPr>
          <a:lstStyle/>
          <a:p>
            <a:pPr algn="ctr"/>
            <a:r>
              <a:rPr lang="ar-EG" u="sng" dirty="0" smtClean="0"/>
              <a:t/>
            </a:r>
            <a:br>
              <a:rPr lang="ar-EG" u="sng" dirty="0" smtClean="0"/>
            </a:br>
            <a:r>
              <a:rPr lang="ar-EG" u="sng" dirty="0" smtClean="0"/>
              <a:t/>
            </a:r>
            <a:br>
              <a:rPr lang="ar-EG" u="sng" dirty="0" smtClean="0"/>
            </a:br>
            <a:r>
              <a:rPr lang="ar-EG" u="sng" dirty="0" smtClean="0"/>
              <a:t/>
            </a:r>
            <a:br>
              <a:rPr lang="ar-EG" u="sng" dirty="0" smtClean="0"/>
            </a:br>
            <a:r>
              <a:rPr lang="ar-EG" u="sng" dirty="0" smtClean="0"/>
              <a:t/>
            </a:r>
            <a:br>
              <a:rPr lang="ar-EG" u="sng" dirty="0" smtClean="0"/>
            </a:br>
            <a:r>
              <a:rPr lang="ar-EG" u="sng" dirty="0" smtClean="0"/>
              <a:t/>
            </a:r>
            <a:br>
              <a:rPr lang="ar-EG" u="sng" dirty="0" smtClean="0"/>
            </a:br>
            <a:r>
              <a:rPr lang="ar-SA" u="sng" dirty="0" smtClean="0">
                <a:solidFill>
                  <a:srgbClr val="7030A0"/>
                </a:solidFill>
                <a:latin typeface="Times New Roman" pitchFamily="18" charset="0"/>
                <a:cs typeface="Times New Roman" pitchFamily="18" charset="0"/>
              </a:rPr>
              <a:t>الوسائل المستخدمة في عملية التبريد :</a:t>
            </a:r>
            <a:r>
              <a:rPr lang="en-US" dirty="0" smtClean="0">
                <a:solidFill>
                  <a:srgbClr val="7030A0"/>
                </a:solidFill>
                <a:latin typeface="Times New Roman" pitchFamily="18" charset="0"/>
                <a:cs typeface="Times New Roman" pitchFamily="18" charset="0"/>
              </a:rPr>
              <a:t/>
            </a:r>
            <a:br>
              <a:rPr lang="en-US" dirty="0" smtClean="0">
                <a:solidFill>
                  <a:srgbClr val="7030A0"/>
                </a:solidFill>
                <a:latin typeface="Times New Roman" pitchFamily="18" charset="0"/>
                <a:cs typeface="Times New Roman" pitchFamily="18" charset="0"/>
              </a:rPr>
            </a:br>
            <a:endParaRPr lang="ar-EG"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229600" cy="4648200"/>
          </a:xfrm>
        </p:spPr>
        <p:txBody>
          <a:bodyPr/>
          <a:lstStyle/>
          <a:p>
            <a:pPr lvl="0"/>
            <a:r>
              <a:rPr lang="ar-SA" sz="3600" dirty="0" smtClean="0">
                <a:solidFill>
                  <a:srgbClr val="FF0000"/>
                </a:solidFill>
                <a:latin typeface="Times New Roman" pitchFamily="18" charset="0"/>
                <a:cs typeface="Times New Roman" pitchFamily="18" charset="0"/>
              </a:rPr>
              <a:t>استخدام الثلج العادي وتستخدم في تبريد الخضروات واللحوم المعدة للاستهلاك السريع .</a:t>
            </a:r>
            <a:endParaRPr lang="en-US" sz="3600" dirty="0" smtClean="0">
              <a:solidFill>
                <a:srgbClr val="FF0000"/>
              </a:solidFill>
              <a:latin typeface="Times New Roman" pitchFamily="18" charset="0"/>
              <a:cs typeface="Times New Roman" pitchFamily="18" charset="0"/>
            </a:endParaRPr>
          </a:p>
          <a:p>
            <a:pPr lvl="0"/>
            <a:r>
              <a:rPr lang="ar-SA" sz="3600" dirty="0" smtClean="0">
                <a:solidFill>
                  <a:srgbClr val="FF0000"/>
                </a:solidFill>
                <a:latin typeface="Times New Roman" pitchFamily="18" charset="0"/>
                <a:cs typeface="Times New Roman" pitchFamily="18" charset="0"/>
              </a:rPr>
              <a:t>استخدام مخاليط مبردة من الثلج وملح الطعام وتستخدم في حفظ الأسماك وتبريدها أثناء النقل من المصايد إلى الأسواق .</a:t>
            </a:r>
            <a:endParaRPr lang="en-US" sz="3600" dirty="0" smtClean="0">
              <a:solidFill>
                <a:srgbClr val="FF0000"/>
              </a:solidFill>
              <a:latin typeface="Times New Roman" pitchFamily="18" charset="0"/>
              <a:cs typeface="Times New Roman" pitchFamily="18" charset="0"/>
            </a:endParaRPr>
          </a:p>
          <a:p>
            <a:pPr lvl="0"/>
            <a:r>
              <a:rPr lang="ar-SA" sz="3600" dirty="0" smtClean="0">
                <a:solidFill>
                  <a:srgbClr val="FF0000"/>
                </a:solidFill>
                <a:latin typeface="Times New Roman" pitchFamily="18" charset="0"/>
                <a:cs typeface="Times New Roman" pitchFamily="18" charset="0"/>
              </a:rPr>
              <a:t>استخدام الثلاجات التجارية أو المنزلية التي تدار بالكهرباء واستخدام الوسائل المبردة .</a:t>
            </a:r>
            <a:endParaRPr lang="en-US" sz="3600" dirty="0" smtClean="0">
              <a:solidFill>
                <a:srgbClr val="FF0000"/>
              </a:solidFill>
              <a:latin typeface="Times New Roman" pitchFamily="18" charset="0"/>
              <a:cs typeface="Times New Roman" pitchFamily="18" charset="0"/>
            </a:endParaRPr>
          </a:p>
          <a:p>
            <a:endParaRPr lang="ar-EG"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fontScale="90000"/>
          </a:bodyPr>
          <a:lstStyle/>
          <a:p>
            <a:pPr algn="ctr"/>
            <a:r>
              <a:rPr lang="ar-EG" u="sng" dirty="0" smtClean="0"/>
              <a:t/>
            </a:r>
            <a:br>
              <a:rPr lang="ar-EG" u="sng" dirty="0" smtClean="0"/>
            </a:br>
            <a:r>
              <a:rPr lang="ar-SA" b="1" u="sng" dirty="0" smtClean="0">
                <a:solidFill>
                  <a:srgbClr val="00B050"/>
                </a:solidFill>
              </a:rPr>
              <a:t>كيفية عمل السوائل المبردة :</a:t>
            </a:r>
            <a:r>
              <a:rPr lang="en-US" b="1" dirty="0" smtClean="0">
                <a:solidFill>
                  <a:srgbClr val="00B050"/>
                </a:solidFill>
              </a:rPr>
              <a:t/>
            </a:r>
            <a:br>
              <a:rPr lang="en-US" b="1" dirty="0" smtClean="0">
                <a:solidFill>
                  <a:srgbClr val="00B050"/>
                </a:solidFill>
              </a:rPr>
            </a:br>
            <a:endParaRPr lang="ar-EG" b="1" dirty="0">
              <a:solidFill>
                <a:srgbClr val="00B050"/>
              </a:solidFill>
            </a:endParaRPr>
          </a:p>
        </p:txBody>
      </p:sp>
      <p:sp>
        <p:nvSpPr>
          <p:cNvPr id="3" name="Content Placeholder 2"/>
          <p:cNvSpPr>
            <a:spLocks noGrp="1"/>
          </p:cNvSpPr>
          <p:nvPr>
            <p:ph idx="1"/>
          </p:nvPr>
        </p:nvSpPr>
        <p:spPr/>
        <p:txBody>
          <a:bodyPr>
            <a:normAutofit lnSpcReduction="10000"/>
          </a:bodyPr>
          <a:lstStyle/>
          <a:p>
            <a:pPr algn="just">
              <a:buNone/>
            </a:pPr>
            <a:r>
              <a:rPr lang="ar-SA" sz="4400" dirty="0" smtClean="0">
                <a:solidFill>
                  <a:srgbClr val="FF0000"/>
                </a:solidFill>
                <a:latin typeface="Times New Roman" pitchFamily="18" charset="0"/>
                <a:cs typeface="Times New Roman" pitchFamily="18" charset="0"/>
              </a:rPr>
              <a:t>غازات في حالة سائلة محفوظة تحت ضغط مرتفع وعند إزالة الضغط يتحول السائل إلى غاز ويمتص ما يلزم  له من حرارة لهذا التحول من حرارة المواد المحيطة به . مما يؤدي لخفض درجة حرارة المواد الغذائية وبذلك تتحول الغازات إلى سوائل بزيادة الضغط عليها. </a:t>
            </a:r>
            <a:endParaRPr lang="en-US" sz="4400" dirty="0" smtClean="0">
              <a:solidFill>
                <a:srgbClr val="FF0000"/>
              </a:solidFill>
              <a:latin typeface="Times New Roman" pitchFamily="18" charset="0"/>
              <a:cs typeface="Times New Roman" pitchFamily="18" charset="0"/>
            </a:endParaRPr>
          </a:p>
          <a:p>
            <a:endParaRPr lang="ar-EG"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TotalTime>
  <Words>1921</Words>
  <Application>Microsoft Office PowerPoint</Application>
  <PresentationFormat>On-screen Show (4:3)</PresentationFormat>
  <Paragraphs>117</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Flow</vt:lpstr>
      <vt:lpstr>PowerPoint Presentation</vt:lpstr>
      <vt:lpstr>PowerPoint Presentation</vt:lpstr>
      <vt:lpstr>PowerPoint Presentation</vt:lpstr>
      <vt:lpstr>PowerPoint Presentation</vt:lpstr>
      <vt:lpstr>    تعريف الحفظ بالتبريد    والحفظ بالتبريد وهو عبارةعن حفظ الأغذية عن طريق تخزينها في درجات الحرارة المنخفضة حتى تقترب من الصفر المئوي ( 0 - 5 ᵒ م)   أي ما يعادل 32 – 40ᵒ ف لمدة تتراوح من أيام إلى أسابيع إلى عدة شهور وهو من طرق الحفظ القصيرة أو المؤقتة. </vt:lpstr>
      <vt:lpstr>  استخدامات التبريد Refrigeration practices </vt:lpstr>
      <vt:lpstr>   الغرض من الحفظ بالتبريد: </vt:lpstr>
      <vt:lpstr>     الوسائل المستخدمة في عملية التبريد : </vt:lpstr>
      <vt:lpstr> كيفية عمل السوائل المبردة : </vt:lpstr>
      <vt:lpstr>أنواع السوائل المبردة : </vt:lpstr>
      <vt:lpstr>التلف التبريدى:</vt:lpstr>
      <vt:lpstr>      فساد الاغذية المبردة: </vt:lpstr>
      <vt:lpstr>      التعفن الفطرى الرمادى : Gray  Mold  Rot  </vt:lpstr>
      <vt:lpstr>التعفن اللين المائى :  Watery  Soft  Rot</vt:lpstr>
      <vt:lpstr>Moldiness</vt:lpstr>
      <vt:lpstr>: تأثير التبريد على درجات الجودة</vt:lpstr>
      <vt:lpstr>التجميــــــد  Freezing</vt:lpstr>
      <vt:lpstr>PowerPoint Presentation</vt:lpstr>
      <vt:lpstr>تعريف التجميد </vt:lpstr>
      <vt:lpstr>PowerPoint Presentation</vt:lpstr>
      <vt:lpstr>PowerPoint Presentation</vt:lpstr>
      <vt:lpstr>طرق التجميد : </vt:lpstr>
      <vt:lpstr>PowerPoint Presentation</vt:lpstr>
      <vt:lpstr> مميزات التجميد السريع     </vt:lpstr>
      <vt:lpstr>انواع المجمدات : </vt:lpstr>
      <vt:lpstr>PowerPoint Presentation</vt:lpstr>
      <vt:lpstr>PowerPoint Presentation</vt:lpstr>
      <vt:lpstr>PowerPoint Presentation</vt:lpstr>
      <vt:lpstr>شروط استعمال المواد المجمدة : </vt:lpstr>
      <vt:lpstr>:  التلف او الحرق التجميدى Freezer  burn</vt:lpstr>
      <vt:lpstr>تأثير التجميد على الأحياء الدقيقة </vt:lpstr>
      <vt:lpstr>تأثير التجميد على القيمة الغذائية للأطعمة</vt:lpstr>
      <vt:lpstr>فساد المواد المبردة والمجمدة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 Account</dc:creator>
  <cp:lastModifiedBy>ADMIN</cp:lastModifiedBy>
  <cp:revision>41</cp:revision>
  <dcterms:created xsi:type="dcterms:W3CDTF">2006-08-16T00:00:00Z</dcterms:created>
  <dcterms:modified xsi:type="dcterms:W3CDTF">2015-02-18T09:00:16Z</dcterms:modified>
</cp:coreProperties>
</file>